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82" r:id="rId2"/>
    <p:sldId id="351" r:id="rId3"/>
    <p:sldId id="352" r:id="rId4"/>
    <p:sldId id="346" r:id="rId5"/>
    <p:sldId id="401" r:id="rId6"/>
    <p:sldId id="399" r:id="rId7"/>
    <p:sldId id="397" r:id="rId8"/>
    <p:sldId id="413" r:id="rId9"/>
    <p:sldId id="398" r:id="rId10"/>
    <p:sldId id="344" r:id="rId11"/>
    <p:sldId id="407" r:id="rId12"/>
    <p:sldId id="403" r:id="rId13"/>
    <p:sldId id="406" r:id="rId14"/>
    <p:sldId id="375" r:id="rId15"/>
    <p:sldId id="329" r:id="rId16"/>
    <p:sldId id="409" r:id="rId17"/>
    <p:sldId id="410" r:id="rId18"/>
    <p:sldId id="412" r:id="rId19"/>
    <p:sldId id="361" r:id="rId20"/>
    <p:sldId id="395" r:id="rId21"/>
    <p:sldId id="443" r:id="rId22"/>
    <p:sldId id="382" r:id="rId23"/>
    <p:sldId id="416" r:id="rId24"/>
    <p:sldId id="295" r:id="rId25"/>
    <p:sldId id="444" r:id="rId26"/>
    <p:sldId id="414" r:id="rId27"/>
    <p:sldId id="415" r:id="rId28"/>
    <p:sldId id="342" r:id="rId29"/>
    <p:sldId id="341" r:id="rId30"/>
    <p:sldId id="418" r:id="rId31"/>
    <p:sldId id="419" r:id="rId32"/>
    <p:sldId id="437" r:id="rId33"/>
    <p:sldId id="442" r:id="rId34"/>
    <p:sldId id="438" r:id="rId35"/>
    <p:sldId id="439" r:id="rId36"/>
    <p:sldId id="420" r:id="rId37"/>
    <p:sldId id="421" r:id="rId38"/>
    <p:sldId id="422" r:id="rId39"/>
    <p:sldId id="431" r:id="rId40"/>
    <p:sldId id="424" r:id="rId41"/>
    <p:sldId id="432" r:id="rId42"/>
    <p:sldId id="425" r:id="rId43"/>
    <p:sldId id="434" r:id="rId44"/>
    <p:sldId id="433" r:id="rId45"/>
    <p:sldId id="435" r:id="rId46"/>
    <p:sldId id="426" r:id="rId47"/>
    <p:sldId id="436" r:id="rId48"/>
    <p:sldId id="428" r:id="rId49"/>
    <p:sldId id="417" r:id="rId50"/>
    <p:sldId id="374" r:id="rId51"/>
    <p:sldId id="440" r:id="rId52"/>
    <p:sldId id="337" r:id="rId53"/>
    <p:sldId id="441" r:id="rId54"/>
    <p:sldId id="383" r:id="rId55"/>
    <p:sldId id="345" r:id="rId56"/>
    <p:sldId id="34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Rowell" initials="WR" lastIdx="3" clrIdx="0">
    <p:extLst>
      <p:ext uri="{19B8F6BF-5375-455C-9EA6-DF929625EA0E}">
        <p15:presenceInfo xmlns:p15="http://schemas.microsoft.com/office/powerpoint/2012/main" userId="811060007eb1f4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1" autoAdjust="0"/>
    <p:restoredTop sz="86347" autoAdjust="0"/>
  </p:normalViewPr>
  <p:slideViewPr>
    <p:cSldViewPr snapToGrid="0">
      <p:cViewPr varScale="1">
        <p:scale>
          <a:sx n="66" d="100"/>
          <a:sy n="66" d="100"/>
        </p:scale>
        <p:origin x="54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0D1FF-F48D-4AA8-8D35-24C90FC33DBC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C2DB7-E087-4081-9975-1CC9A87E62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567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3679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390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748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798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614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79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137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35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068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936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195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93A6DF-D80A-4CB1-AA16-3607E86DF959}" type="slidenum">
              <a:rPr lang="en-NZ" altLang="en-US"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NZ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83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36E0CB-3440-406C-ABF5-DA00C8C0A1D1}" type="slidenum">
              <a:rPr lang="en-NZ" altLang="en-US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19</a:t>
            </a:fld>
            <a:endParaRPr lang="en-NZ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114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C2DB7-E087-4081-9975-1CC9A87E62D3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583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8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74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899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416968" y="3536157"/>
            <a:ext cx="7358064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33"/>
            </a:lvl1pPr>
            <a:lvl2pPr marL="0" indent="304792" algn="ctr">
              <a:spcBef>
                <a:spcPts val="0"/>
              </a:spcBef>
              <a:buSzTx/>
              <a:buNone/>
              <a:defRPr sz="2133"/>
            </a:lvl2pPr>
            <a:lvl3pPr marL="0" indent="609585" algn="ctr">
              <a:spcBef>
                <a:spcPts val="0"/>
              </a:spcBef>
              <a:buSzTx/>
              <a:buNone/>
              <a:defRPr sz="2133"/>
            </a:lvl3pPr>
            <a:lvl4pPr marL="0" indent="914377" algn="ctr">
              <a:spcBef>
                <a:spcPts val="0"/>
              </a:spcBef>
              <a:buSzTx/>
              <a:buNone/>
              <a:defRPr sz="2133"/>
            </a:lvl4pPr>
            <a:lvl5pPr marL="0" indent="1219170" algn="ctr">
              <a:spcBef>
                <a:spcPts val="0"/>
              </a:spcBef>
              <a:buSzTx/>
              <a:buNone/>
              <a:defRPr sz="2133"/>
            </a:lvl5pPr>
          </a:lstStyle>
          <a:p>
            <a:pPr lvl="0">
              <a:defRPr sz="1800"/>
            </a:pPr>
            <a:r>
              <a:rPr sz="2133"/>
              <a:t>Body Level One</a:t>
            </a:r>
          </a:p>
          <a:p>
            <a:pPr lvl="1">
              <a:defRPr sz="1800"/>
            </a:pPr>
            <a:r>
              <a:rPr sz="2133"/>
              <a:t>Body Level Two</a:t>
            </a:r>
          </a:p>
          <a:p>
            <a:pPr lvl="2">
              <a:defRPr sz="1800"/>
            </a:pPr>
            <a:r>
              <a:rPr sz="2133"/>
              <a:t>Body Level Three</a:t>
            </a:r>
          </a:p>
          <a:p>
            <a:pPr lvl="3">
              <a:defRPr sz="1800"/>
            </a:pPr>
            <a:r>
              <a:rPr sz="2133"/>
              <a:t>Body Level Four</a:t>
            </a:r>
          </a:p>
          <a:p>
            <a:pPr lvl="4">
              <a:defRPr sz="1800"/>
            </a:pPr>
            <a:r>
              <a:rPr sz="2133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273823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7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83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142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53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779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51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32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15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FD701-3C43-4DD6-80AE-49B38C11D4CE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1358C-7516-45B3-9F87-F0564333EC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07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0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politics/2014/12/03/federal-debt-exceeds-18-trillion-sparking-criticism-on-spending-under-obam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80" y="0"/>
            <a:ext cx="12412980" cy="6560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185"/>
            <a:ext cx="3030442" cy="18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6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030459" y="455296"/>
            <a:ext cx="7914249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de-DE" sz="4000" b="1" dirty="0">
                <a:latin typeface="+mn-lt"/>
              </a:rPr>
              <a:t>Why Gold, Silver, Bitcoin &amp; Altcoins?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de-DE" sz="2400" dirty="0">
                <a:latin typeface="+mn-lt"/>
              </a:rPr>
              <a:t>BY A CONTINUING PROCESS OF INFLATION, GOVERNMENTS CAN </a:t>
            </a:r>
            <a:r>
              <a:rPr lang="en-US" altLang="de-DE" sz="2400" b="1" dirty="0">
                <a:latin typeface="+mn-lt"/>
              </a:rPr>
              <a:t>CONFISCATE</a:t>
            </a:r>
            <a:r>
              <a:rPr lang="en-US" altLang="de-DE" sz="2400" dirty="0">
                <a:latin typeface="+mn-lt"/>
              </a:rPr>
              <a:t>, </a:t>
            </a:r>
            <a:r>
              <a:rPr lang="en-US" altLang="de-DE" sz="2400" b="1" dirty="0">
                <a:latin typeface="+mn-lt"/>
              </a:rPr>
              <a:t>SECRETLY</a:t>
            </a:r>
            <a:r>
              <a:rPr lang="en-US" altLang="de-DE" sz="2400" dirty="0">
                <a:latin typeface="+mn-lt"/>
              </a:rPr>
              <a:t> AND </a:t>
            </a:r>
            <a:r>
              <a:rPr lang="en-US" altLang="de-DE" sz="2400" b="1" dirty="0">
                <a:latin typeface="+mn-lt"/>
              </a:rPr>
              <a:t>UNOBSERVED</a:t>
            </a:r>
            <a:r>
              <a:rPr lang="en-US" altLang="de-DE" sz="2400" dirty="0">
                <a:latin typeface="+mn-lt"/>
              </a:rPr>
              <a:t>, AN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de-DE" sz="2400" dirty="0">
                <a:latin typeface="+mn-lt"/>
              </a:rPr>
              <a:t>IMPORTANT PART OF THE </a:t>
            </a:r>
            <a:r>
              <a:rPr lang="en-US" altLang="de-DE" sz="2400" b="1" dirty="0">
                <a:latin typeface="+mn-lt"/>
              </a:rPr>
              <a:t>WEALTH OF THEIR CITIZENS</a:t>
            </a:r>
            <a:r>
              <a:rPr lang="en-US" altLang="de-DE" sz="2400" dirty="0">
                <a:latin typeface="+mn-lt"/>
              </a:rPr>
              <a:t>. </a:t>
            </a:r>
            <a:br>
              <a:rPr lang="en-US" altLang="de-DE" sz="2400" dirty="0">
                <a:latin typeface="+mn-lt"/>
              </a:rPr>
            </a:br>
            <a:r>
              <a:rPr lang="en-US" altLang="de-DE" sz="2400" dirty="0">
                <a:latin typeface="+mn-lt"/>
              </a:rPr>
              <a:t>THERE IS NO SUBTLER, NO SURER MEANS OF OVERTURNING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de-DE" sz="2400" dirty="0">
                <a:latin typeface="+mn-lt"/>
              </a:rPr>
              <a:t>THE EXISTING BASIS OF SOCIETY THAN TO DEBAUCH THE CURRENCY.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de-DE" sz="2400" dirty="0">
                <a:latin typeface="+mn-lt"/>
              </a:rPr>
              <a:t>THE PROCESS ENGAGES ALL THE HIDDEN FORCES OF ECONOMIC LAW ON THE SIDE OF </a:t>
            </a:r>
            <a:r>
              <a:rPr lang="en-US" altLang="de-DE" sz="2400" b="1" dirty="0">
                <a:latin typeface="+mn-lt"/>
              </a:rPr>
              <a:t>DESTRUCTION</a:t>
            </a:r>
            <a:r>
              <a:rPr lang="en-US" altLang="de-DE" sz="2400" dirty="0">
                <a:latin typeface="+mn-lt"/>
              </a:rPr>
              <a:t>, AND DOES IT IN A MANNER WHICH </a:t>
            </a:r>
            <a:r>
              <a:rPr lang="en-US" altLang="de-DE" sz="2400" b="1" dirty="0">
                <a:latin typeface="+mn-lt"/>
              </a:rPr>
              <a:t>NOT ONE MAN IN A MILLION IS ABLE TO DIAGNOSE.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08" y="1484967"/>
            <a:ext cx="2349598" cy="3092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886" y="5765857"/>
            <a:ext cx="9798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en-GB" i="1" u="sng" dirty="0"/>
              <a:t>John Maynard Keynes, 1st Baron Keynes CB FBA, was an English economist whose ideas fundamentally </a:t>
            </a:r>
            <a:br>
              <a:rPr lang="en-GB" i="1" u="sng" dirty="0"/>
            </a:br>
            <a:r>
              <a:rPr lang="en-GB" i="1" u="sng" dirty="0"/>
              <a:t>changed the theory and practice of macroeconomics and the economic policies of governments.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de-DE" i="1" u="sng" dirty="0"/>
              <a:t>British Economist (June 5, 1883- April 21, 1946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9" y="678545"/>
            <a:ext cx="7877407" cy="5377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87" y="351734"/>
            <a:ext cx="7099102" cy="6311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02" y="378003"/>
            <a:ext cx="7433851" cy="6235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71" y="-958058"/>
            <a:ext cx="13658849" cy="7997827"/>
          </a:xfrm>
          <a:prstGeom prst="rect">
            <a:avLst/>
          </a:prstGeom>
        </p:spPr>
      </p:pic>
      <p:sp>
        <p:nvSpPr>
          <p:cNvPr id="3" name="AutoShape 8" descr="Image result for xapo bitcoin card"/>
          <p:cNvSpPr>
            <a:spLocks noChangeAspect="1" noChangeArrowheads="1"/>
          </p:cNvSpPr>
          <p:nvPr/>
        </p:nvSpPr>
        <p:spPr bwMode="auto">
          <a:xfrm>
            <a:off x="71247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8" y="2043671"/>
            <a:ext cx="2890366" cy="390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781" y="-64050"/>
            <a:ext cx="6482047" cy="285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1320925"/>
            <a:ext cx="2540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88" y="2985000"/>
            <a:ext cx="5927535" cy="336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9679" y="-649518"/>
            <a:ext cx="2987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Why Bitcoin?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18121"/>
          </a:xfrm>
          <a:prstGeom prst="rect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6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1134427"/>
            <a:ext cx="2042536" cy="4587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92" y="1107441"/>
            <a:ext cx="2029068" cy="4587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0" y="1134427"/>
            <a:ext cx="2029068" cy="4587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0423">
            <a:off x="6503956" y="5271654"/>
            <a:ext cx="1810286" cy="7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7761" y="1488440"/>
            <a:ext cx="2764283" cy="28315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Why Gold?</a:t>
            </a:r>
          </a:p>
          <a:p>
            <a:pPr eaLnBrk="1" hangingPunct="1">
              <a:defRPr/>
            </a:pPr>
            <a:endParaRPr lang="en-US" dirty="0">
              <a:cs typeface="Verdana" panose="020B0604030504040204" pitchFamily="34" charset="0"/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Gold has held its value 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for Thousands of years.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What matters is not the 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“price” but is buying 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 panose="020B0604030504040204" pitchFamily="34" charset="0"/>
              </a:rPr>
              <a:t>power.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95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1"/>
          <p:cNvSpPr txBox="1">
            <a:spLocks noChangeArrowheads="1"/>
          </p:cNvSpPr>
          <p:nvPr/>
        </p:nvSpPr>
        <p:spPr bwMode="auto">
          <a:xfrm>
            <a:off x="2491424" y="231456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Gothic" pitchFamily="49" charset="-128"/>
              </a:rPr>
              <a:t>Gold is a true store of value!</a:t>
            </a:r>
          </a:p>
        </p:txBody>
      </p:sp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1953895" y="1374456"/>
            <a:ext cx="381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spcBef>
                <a:spcPts val="500"/>
              </a:spcBef>
              <a:defRPr/>
            </a:pPr>
            <a:r>
              <a:rPr lang="en-GB" altLang="en-US" b="1" dirty="0">
                <a:latin typeface="+mn-lt"/>
                <a:ea typeface="MS Gothic" pitchFamily="49" charset="-128"/>
              </a:rPr>
              <a:t>    1933 </a:t>
            </a:r>
            <a:r>
              <a:rPr lang="en-GB" altLang="en-US" b="1" dirty="0" err="1">
                <a:latin typeface="+mn-lt"/>
                <a:ea typeface="MS Gothic" pitchFamily="49" charset="-128"/>
              </a:rPr>
              <a:t>oz</a:t>
            </a:r>
            <a:r>
              <a:rPr lang="en-GB" altLang="en-US" b="1" dirty="0">
                <a:latin typeface="+mn-lt"/>
                <a:ea typeface="MS Gothic" pitchFamily="49" charset="-128"/>
              </a:rPr>
              <a:t> Gold $20.67  </a:t>
            </a:r>
          </a:p>
          <a:p>
            <a:pPr eaLnBrk="1" hangingPunct="1">
              <a:spcBef>
                <a:spcPts val="800"/>
              </a:spcBef>
              <a:defRPr/>
            </a:pPr>
            <a:endParaRPr lang="en-GB" altLang="en-US" b="1" dirty="0">
              <a:solidFill>
                <a:schemeClr val="bg1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GB" altLang="en-US" dirty="0">
                <a:solidFill>
                  <a:srgbClr val="000000"/>
                </a:solidFill>
                <a:latin typeface="+mn-lt"/>
                <a:ea typeface="MS Gothic" pitchFamily="49" charset="-128"/>
              </a:rPr>
              <a:t>    </a:t>
            </a:r>
            <a:r>
              <a:rPr lang="en-GB" altLang="en-US" b="1" dirty="0">
                <a:solidFill>
                  <a:srgbClr val="000000"/>
                </a:solidFill>
                <a:latin typeface="+mn-lt"/>
                <a:ea typeface="MS Gothic" pitchFamily="49" charset="-128"/>
              </a:rPr>
              <a:t>Medium average US house price:</a:t>
            </a:r>
            <a:br>
              <a:rPr lang="en-GB" altLang="en-US" b="1" dirty="0">
                <a:solidFill>
                  <a:srgbClr val="000000"/>
                </a:solidFill>
                <a:latin typeface="+mn-lt"/>
                <a:ea typeface="MS Gothic" pitchFamily="49" charset="-128"/>
              </a:rPr>
            </a:br>
            <a:br>
              <a:rPr lang="en-GB" altLang="en-US" dirty="0">
                <a:solidFill>
                  <a:srgbClr val="000000"/>
                </a:solidFill>
                <a:latin typeface="+mn-lt"/>
                <a:ea typeface="MS Gothic" pitchFamily="49" charset="-128"/>
              </a:rPr>
            </a:br>
            <a:r>
              <a:rPr lang="en-GB" altLang="en-US" b="1" dirty="0">
                <a:latin typeface="+mn-lt"/>
                <a:ea typeface="MS Gothic" pitchFamily="49" charset="-128"/>
              </a:rPr>
              <a:t>$5750.00 or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GB" altLang="en-US" dirty="0">
                <a:latin typeface="+mn-lt"/>
                <a:ea typeface="MS Gothic" pitchFamily="49" charset="-128"/>
              </a:rPr>
              <a:t>	</a:t>
            </a:r>
            <a:r>
              <a:rPr lang="en-GB" altLang="en-US" b="1" dirty="0">
                <a:latin typeface="+mn-lt"/>
                <a:ea typeface="MS Gothic" pitchFamily="49" charset="-128"/>
              </a:rPr>
              <a:t>GOLD 278 </a:t>
            </a:r>
            <a:r>
              <a:rPr lang="en-GB" altLang="en-US" b="1" dirty="0" err="1">
                <a:latin typeface="+mn-lt"/>
                <a:ea typeface="MS Gothic" pitchFamily="49" charset="-128"/>
              </a:rPr>
              <a:t>oz</a:t>
            </a:r>
            <a:r>
              <a:rPr lang="en-GB" altLang="en-US" b="1" dirty="0">
                <a:latin typeface="+mn-lt"/>
                <a:ea typeface="MS Gothic" pitchFamily="49" charset="-128"/>
              </a:rPr>
              <a:t> </a:t>
            </a:r>
          </a:p>
          <a:p>
            <a:pPr eaLnBrk="1" hangingPunct="1">
              <a:spcBef>
                <a:spcPts val="350"/>
              </a:spcBef>
              <a:defRPr/>
            </a:pPr>
            <a:endParaRPr lang="en-GB" altLang="en-US" dirty="0">
              <a:solidFill>
                <a:srgbClr val="000000"/>
              </a:solidFill>
              <a:latin typeface="+mn-lt"/>
              <a:ea typeface="MS Gothic" pitchFamily="49" charset="-128"/>
            </a:endParaRPr>
          </a:p>
          <a:p>
            <a:pPr eaLnBrk="1" hangingPunct="1">
              <a:spcBef>
                <a:spcPts val="450"/>
              </a:spcBef>
              <a:defRPr/>
            </a:pPr>
            <a:r>
              <a:rPr lang="en-GB" altLang="en-US" dirty="0">
                <a:solidFill>
                  <a:srgbClr val="000000"/>
                </a:solidFill>
                <a:latin typeface="+mn-lt"/>
                <a:ea typeface="MS Gothic" pitchFamily="49" charset="-128"/>
              </a:rPr>
              <a:t>	</a:t>
            </a:r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6467157" y="1374456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spcBef>
                <a:spcPts val="500"/>
              </a:spcBef>
              <a:defRPr/>
            </a:pPr>
            <a:r>
              <a:rPr lang="en-GB" altLang="en-US" dirty="0">
                <a:solidFill>
                  <a:srgbClr val="000000"/>
                </a:solidFill>
                <a:latin typeface="+mn-lt"/>
                <a:ea typeface="MS Gothic" pitchFamily="49" charset="-128"/>
              </a:rPr>
              <a:t>   </a:t>
            </a:r>
            <a:r>
              <a:rPr lang="en-GB" altLang="en-US" b="1" dirty="0">
                <a:latin typeface="+mn-lt"/>
                <a:ea typeface="MS Gothic" pitchFamily="49" charset="-128"/>
              </a:rPr>
              <a:t>2017 </a:t>
            </a:r>
            <a:r>
              <a:rPr lang="en-GB" altLang="en-US" b="1" dirty="0" err="1">
                <a:latin typeface="+mn-lt"/>
                <a:ea typeface="MS Gothic" pitchFamily="49" charset="-128"/>
              </a:rPr>
              <a:t>oz</a:t>
            </a:r>
            <a:r>
              <a:rPr lang="en-GB" altLang="en-US" b="1" dirty="0">
                <a:latin typeface="+mn-lt"/>
                <a:ea typeface="MS Gothic" pitchFamily="49" charset="-128"/>
              </a:rPr>
              <a:t> Gold $1200 </a:t>
            </a:r>
          </a:p>
        </p:txBody>
      </p:sp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6646864" y="3736656"/>
            <a:ext cx="2344081" cy="22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GB" altLang="en-US" b="1" dirty="0">
                <a:solidFill>
                  <a:srgbClr val="000000"/>
                </a:solidFill>
                <a:latin typeface="+mn-lt"/>
              </a:rPr>
              <a:t>Medium average US  </a:t>
            </a:r>
            <a:br>
              <a:rPr lang="en-GB" altLang="en-US" b="1" dirty="0">
                <a:solidFill>
                  <a:srgbClr val="000000"/>
                </a:solidFill>
                <a:latin typeface="+mn-lt"/>
              </a:rPr>
            </a:br>
            <a:r>
              <a:rPr lang="en-GB" altLang="en-US" b="1" dirty="0">
                <a:solidFill>
                  <a:srgbClr val="000000"/>
                </a:solidFill>
                <a:latin typeface="+mn-lt"/>
              </a:rPr>
              <a:t>  house price:</a:t>
            </a:r>
            <a:br>
              <a:rPr lang="en-GB" altLang="en-US" b="1" dirty="0">
                <a:solidFill>
                  <a:srgbClr val="000000"/>
                </a:solidFill>
                <a:latin typeface="+mn-lt"/>
              </a:rPr>
            </a:br>
            <a:br>
              <a:rPr lang="en-GB" altLang="en-US" dirty="0">
                <a:solidFill>
                  <a:srgbClr val="000000"/>
                </a:solidFill>
                <a:latin typeface="+mn-lt"/>
              </a:rPr>
            </a:br>
            <a:r>
              <a:rPr lang="en-GB" alt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GB" altLang="en-US" b="1" dirty="0">
                <a:latin typeface="+mn-lt"/>
              </a:rPr>
              <a:t>$257,200 or </a:t>
            </a:r>
            <a:br>
              <a:rPr lang="en-GB" altLang="en-US" b="1" dirty="0">
                <a:latin typeface="+mn-lt"/>
              </a:rPr>
            </a:br>
            <a:r>
              <a:rPr lang="en-GB" altLang="en-US" b="1" dirty="0">
                <a:latin typeface="+mn-lt"/>
              </a:rPr>
              <a:t>  GOLD 214 </a:t>
            </a:r>
            <a:r>
              <a:rPr lang="en-GB" altLang="en-US" b="1" dirty="0" err="1">
                <a:latin typeface="+mn-lt"/>
              </a:rPr>
              <a:t>oz</a:t>
            </a:r>
            <a:r>
              <a:rPr lang="en-GB" altLang="en-US" b="1" dirty="0">
                <a:latin typeface="+mn-lt"/>
              </a:rPr>
              <a:t> </a:t>
            </a:r>
          </a:p>
          <a:p>
            <a:pPr>
              <a:spcBef>
                <a:spcPts val="500"/>
              </a:spcBef>
              <a:defRPr/>
            </a:pPr>
            <a:r>
              <a:rPr lang="en-GB" altLang="en-US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6390" name="Picture 9" descr="C:\Users\Bill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67" y="175895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C:\Users\Bill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53" y="1638554"/>
            <a:ext cx="3503009" cy="196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68" y="1332280"/>
            <a:ext cx="5092700" cy="3328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9480" y="228284"/>
            <a:ext cx="53978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Verdana" panose="020B0604030504040204" pitchFamily="34" charset="0"/>
              </a:rPr>
              <a:t>In 1920’s Ounce Silver priced at $0.67cents</a:t>
            </a:r>
          </a:p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Verdana" panose="020B0604030504040204" pitchFamily="34" charset="0"/>
              </a:rPr>
              <a:t>&amp; you could buy a good meal for 0.67cents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0318" y="5008880"/>
            <a:ext cx="9067801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Verdana" panose="020B0604030504040204" pitchFamily="34" charset="0"/>
              </a:rPr>
              <a:t>Today what will $0.67cents buy?</a:t>
            </a:r>
          </a:p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Verdana" panose="020B0604030504040204" pitchFamily="34" charset="0"/>
              </a:rPr>
              <a:t>Today an ounce of silver will still buy you a great meal any where in the World!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65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1"/>
          <p:cNvSpPr txBox="1">
            <a:spLocks noChangeArrowheads="1"/>
          </p:cNvSpPr>
          <p:nvPr/>
        </p:nvSpPr>
        <p:spPr bwMode="auto">
          <a:xfrm>
            <a:off x="3962400" y="342900"/>
            <a:ext cx="4572000" cy="8651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3200" b="1" dirty="0">
                <a:solidFill>
                  <a:srgbClr val="000000"/>
                </a:solidFill>
                <a:latin typeface="+mj-lt"/>
                <a:ea typeface="MS Gothic" pitchFamily="49" charset="-128"/>
              </a:rPr>
              <a:t>A need to GET this!</a:t>
            </a:r>
          </a:p>
        </p:txBody>
      </p:sp>
      <p:sp>
        <p:nvSpPr>
          <p:cNvPr id="36867" name="AutoShape 4" descr="data:image/jpeg;base64,/9j/4AAQSkZJRgABAQAAAQABAAD/2wCEAAkGBxQTEhUUExQWFhUXGBoaGBcYGBoYGxgaFxocHBUeGhsaHCggGBwlHBQVITElJSksLi4uFx8zODMsNygtLisBCgoKDg0OGhAQGywkHyQsLCwsLCwsLCwsLCwsLCwsLCwsLCwsLCwsLCwsLCwsLCwsLCwsLCwsLCwsLCwsLCwsLP/AABEIAMIBAwMBIgACEQEDEQH/xAAcAAACAgMBAQAAAAAAAAAAAAAEBQMGAAIHAQj/xABCEAABAwMCAwUFBgQEBQUBAAABAgMRAAQhEjEFQVEGImFxkRMygaGxB0JSwdHwFCNi4TNykvEVFiRDonOCssLSF//EABgBAQEBAQEAAAAAAAAAAAAAAAECAAME/8QAIREBAQACAgICAwEAAAAAAAAAAAECESExEkEDURMyYSL/2gAMAwEAAhEDEQA/AK7dOR3gCOsGoHb4OYAE9djW7y6EwTMA/I15HpbjfM1GHDOBJrVSs+9v1/WvQ8RypCZq8VMBRSf31o5q+WnfSryOfSgG3Wzg4NTJSIMY8Rk0Upbp4k+7Hw/SvEN933gaW+2OqdRxTO2OJIma3TJEoiO6fhUbq/6vgal1QNyB61omFbgE+Bz6UQp2UJkFUQedO+HWbYJUN9JjzxSS9ACUJG2nY4oiyaXpBBiNqrQ2elruyYnYTtNV69DwKi4NUnfp08qZXC16RKZQAonlBx9cVBb8QSFgkHMb/vO1PYKLh3AGnI3NDrc0/d3phxVnJju5kxkGdlDwNKlLI6KFBSBQP3TNe/w5IwUz0IqBTwmSkgdKmC2yMLz0oZA7aHmn0rGkkDcjwIplZJJBg7cp3qZSQIlNbybSC3WWwYzO4rDcIIEgp+dTrbkzFbosdexipKW3ZBHdUPjirt2P4GG4feH/AKaD/wDI/l60H2V7NhJ9u/BQj3QSDqP6Cp+0HacSQk58KvGe6m3fEPOMcciQD/b+1UriPaQCdMqPM0tueJFQ/M0oeIzmnexJpLccSW4oScTt+tWrhb0DAnA+dUZLgChkUPxLtW4DpaOkA7jcx+VaTbWui8QuDrbGAokEx6fStXWQD4Um4BcrfSl1eVfpVysOAreImQCJwMkct8JTv3j0wFZpkFpM57NCConSB40Bee2DRdDCg3yWsaQfEA5I8Yjxrp3Bex7LJC1gOuDYqylHTSDz/qOekbU24lw9DiFpUMKEGa6TBHm4OnjSo90f6j+VZXvEuFezdWgidKiJ69PlWVz266L3F4CsKHh/agbh1JyEx4UfddmUSS2pxA5AZpU9ZPowClwDlsr0NRLKbtIj0+delY6TQB4gE4cQpPmKOtFJX7ihJ602DaX2SVjaI61BpKDhZHzol21WASoeUVC3Bxg+B/WiF6l7V7yQfEYo2ydIO2OQNAoRpI3jp/enrdtgFIn4j5itdNExZLh7qeWycUPc2Rx91Q5EQfWj7W4a2IUk9UHNEKs0qkpdk9F4NaNQzDRc7p94D3SOXgaa21gEpEgj5il6mTIJCh/UgavpmrPwmzf0AhC3BylBTHxIFVOU1t/AJALRyvnP4hy/KqxxWzAO2kD51d3uBurVrKd8mVpBB8c0Nxjsu64kFBQFcwpQImquImShvPjSnGqDGcSlW4pE9bt61YO5q9/8q3Yx7JJHVtaD8iqar95wO4SYWy4OpUhSR/qIg/Cp1TuEhYEd0/2qRliYEg5zI2pg1w0JWkcp5jFGL4VoJ0rCpzAgfCDQovet1AQPUVF7RaYGqfPNEuNAHIKCOdTsJBImFjw3qS3tXNWNIONxiPWm/B7YOPNtwRJyY5DfNaMWrZyFQehFOeENJZQ6/wDhSUjPNX7+dGPNa8Qv7b8UCV+zQYQgQAPAVRf4pSjkmteKXhccJ/YqJqOu1ddOY5LkUBxDiiEkjc+EV69dJSMkCq7d2ylunScHNMjUW7fpWDyNK2UmZPwmtEMnUJBJnYT+zXfPsz+zZLYTc3jYL2ChpQkM8wVDYuc4+757XJ9ItEfZf2TWm2Qq4RpOSEEbAmUlQ6kZ0nbn0PS2WQkQB59SepPOtwIr2rk0m3bKr/au8UE6EGCasFVjtpaK0h1Akp3HhWvTTtzG7u++rV705rKUX/FAXFHujPOsrj4u3kOumBula0EbCZFQvpWQCtsOD8Sfe9OdFOXXJQqFQJ90n9+FebbtoB/CtuYKyD+FQz6KzQj3ZRRlTZg8tJj5GmFyk/8AdTrqWyWE+44pM/dX3k/PPzqplZ0myVXbgXjIhxKlI+lRW3EW14UCk9QKvRuHY91K0/0mR/pOaBcTbOGHGQFeWk1Uzn0PElZTq91QWOmxou3URgGPP9a0u+yyFnUw8UkfdV+u9MezXZW9ddS24lIZ3W8TISkdOZUdgP71c1UXcGcM4Gp4w2lS1HfaAOpVsPM1amOyzDWXnFOR9xJhI817n4RTB+5bt2/ZMDSgf6lHqo8zSG4uyo5NXMdJ3s6RxVtkQy2hsf0jPxUcn4mtBxtTn3s+e9Vhy5EwMn5CtXUH4jpU35ZOjMFvTd90wuVDMRXlvfFYInMH1FVu3vlJUCcx8/PrT5JThaNl7+BHI1p8u2uGg6OM6ZgyevIfrRtnx1XU1WuLoCHVRzyPjQ7NyRR+ab5b8a8qFu//AIjSSfxAaT6jf40k4x2IKpVbr1D8J7qh5EYPxAqKwupqycPuyK6TxyTzi5K9aqQtSFpKlJIBSZSfKiU2LZlSNTKx4znzrrfGeBt3aJ9x0DuuAZHgfxCud8R4Q4yDqSZSYIxnyMgRUZYWKxy2VNJcyCsK8SAT8CM1P2gu1NWLaJJ1qUVHPIwKxpLzitCWkpSACtazlBIJIgGSccq141xG3Tbti4QSAFae8YyczBnmN6mKsc7vLkpEgxIOaX2msrCUSVbmOgySfCK6TYuWjyEB46FBEIGUlCRJTEiCYzVJur4j+UyCrvRrPvLVsAIgDfbxrpE2BGrJb7obBBUfRI5k+AFNr/ggbcgPDUBnwxO3LFGcQcYsmfZp0rulp/mrBkNz91Hj41auxlmx/DHiF40FBCob15LrifdCRsQIyo7nGwNHNbiHn2c9immFIuX8OKyyh0iUA/fI/Efujlvvsw7U/aEbd427ABKTBV7xUo9K5z/zAp5983iVfzikpWQQlOmdKQSMAA8qA4ulDQ1BaFLzoUggkCNlD86ry1xB475rp9t9q5QIfY739KgJPlTK6+1Jj2YU02or5pWNOn9a4M3xXQ0kuMqK1EkLJKQoHYdYHhE0a0poSNZKuqO6geUgqUfGnysnI8Zbw732T7fs3jnsinQ4dhMgxvB61bn0gpIOQQa+aOz1yWXg6zK1tGdW4GMA8v8AerbwX7SLhp5Sn1hxC8aVqCEoUT3TMd1IOD4SeVafJOmvx3tHxTsS4p5ag2uCokQDH0rKKve3KStUv3izOVMKbbaP/ppWkqCRtJMmJ51lV4p8lauAsGArV/mH5ivE3MDvAp9Y9dqxdwpJMkLHof0rP4tB37p6HHz2rx6enYtt5KvdXPgrI9RXhWkHvJIHMxI+VBKsm1bp+I2+Ve2zDrZ7itSeip0+UUaOzNgN5U0sjwB/I1Gt5SjC0hQ8RB9RQLgWokqZUPFBBHpgij7dwxp97w2Pxp02xVqhGdBKZ6gKTXQLVgsWiE41LGtZGBn3QOgAj4zXPGvZpV3ioeW3yrp/FkhbSFJ2KBHpj611+KduXyXpSr64JVVf4pxMg6EHzP5Cjb54hShVUuz3zHWufyZ74i8MfdObS8SgSfSmI48xO5SfET9KrbNgogKWdCTsIlR8h08TAppY8KSchufFRn5YHyNc5NKt2ZjiTLvd1hJOywJ9RuKI4cp5DwZUCdUCRlJn3VJPMePnWltw6cJXoV0wkfKIp3whtZUlDhVLZ1JJJx1HiOdVLNpu9EHalLv8SQEqgACYPj+RFL2nFcwfjVk4w+57VRClZjG4GK8t79f30pUPER9Ki3G3tc3IXWbxmrPw26wKy2smXdk6T02r1fDlNGRkVU8sOZ0m6y4WvhNzOKrX2scG9rbhxKgkoPeJJA089jvt86ccJ3FefaIAeHXAJCdTagCrABKSAT4SRXsxvli89msnAhx64de1MhRXgaoxjmuJABGaI4Vd3DvtFKsRclBKZMFCMycH3jJPypxcWzdsm1LT8hrLrcwl0mSVEDHvHY8gK0uLhLxi3KgrVqSU91QO5nOU454rlLPTtZfaJVhdOoIWoIJEBAZdc0T00p0mAY3gVNxtz2dsxZtpKilEJCUEOKWBlWmJEmTPnQzHaG5KXDdvFsJwj2KUyo9SoyEj4T5VVOF8TeQ+44ha3FlBBUASQCeZ5e6PCqvXCfawXCnLdtIefBXEBoNgBI/qJyonefHnXnDe1TheYQ85/JQFJQAE9yRgpEROIk7Sartul28fjUE/jcWTpR/mPXkBzrziXB1tuJShaX+8E9wEGVYGD570yT2136P+0/FS5qR7TWgCZE7idwSflVU4Rwt24dCG0KWd4G2N5UcAVemLq24faqiHLt1KkyRJQgmMztMbeVJOBXd2W1NWyI1ySqQAlJP4icb7bnpRjWyiYcCuLt1SP5SvZAJJKyEoPICBkxONqB7QdmXLfCVEwO8SRv4AbCnPCOzl0whcqIUTqwlflusJEn86X8dfeZb0uAEuYBSrUfIgZB8KPK71Dqa3XiOKJZs0NtQDpKlqPNax9elPbS9acYQlvf2YlJjvKAyZ8TO9KW+Lu2zCWgkhkYlSU6hOSDGxz86u32ZcCau1fxa0ShpcI/rXz1D76UyN+cVPjuny1G1n2LdcbQtLUJUkECUjBHQmsrqK3RP3qyr8P7Ued+o4RxK6bkw2UnqP02pa5yKTPht8qmdvOoKfH30n0yK1KfaDEEdUwR6biufS0ttEgAlCug/Tam7CHU57qh4HSf0NImkrSrBIPQgkfPNMLbiTqZ1JSsD8M4+BzRZsymIuO9CpQequ789qJcsSrfI67/TehbHi7a4Chn8MR9d6aN2wkaUqRPNJj5e6fSp1o7aM8LUiVBacDZWR8cyKv/Zu+bdaDGtJUlIiDy6flVKete6oakKBBGe6rPiJB+VVPgNvdW94FJSvQZBVyHNJ6HIA35muvx3VRnzFw7VcLU06qRhWQfqKTWfDASpxQkJiByKjtPgN66E3xRq5bDdyN9l7QeU/hOfjPOtrPs97NKgYcQoyFDpHPoajL4r5bhx+Sa1VDbs5MqyTvTW04etXugxVsZ4W0k4SPjmjAmNq5/hvuq/JPUV607Pk+8Y+Zp2xwsJG5nqenSikipCuuuPx4xFytIrngkrJ1b+Faf8AAvGnk1go/HjfR8sii14UpBmRToNgiDXgohLPdJJ0jqavHDXETcvtDwZj0FU77TeJOXCk2VshLqj3nAowhKRtrPioCBz0nxo3tP2xQygtW+TzVXN7rirrDTrkLDxVqUopUAUqAgeBjMVc/wA46T+12WOdmXw8ll11sJIlShsOqQOZ3A8qXcV4M6wv+UvVAJGfeTzjrS/ivF3XYWdXe2Pyx4VLwO3duVmVKhuDqSkLMjaCpSUpiJkq6RNaY3tW40uLa5SjUtpaQeoj/wAd/lV0Z4rZstoSjShlqFJSCFLedAwtyOQOwPMcgBVO7S3ziXClTynMbmAQehAUR86V8OZRlb2vRB0gCNapwASMgZmnx3BtbOFBm7U+8+4ptGoaUNmCtUZUrkRgct6X2100w6s/4gxo1YKYMmCOe2d6YPdjblSA6hIC3TPspwhP4lqOEnw+GaCsOAqYukKuktuIRJUkKChIHdBHnB+FTqHZfcKaeWidaApQ1LkqB6wVeG1TK4gbYKFupSeWqSCoCfTntG9WLtB2t9sCgJEdKorl0QogDUkkYOcA0yb4FqyM8Ju3Wg+6r2bUSFOqJKhyhOSQaDtmFuqIS5qLZBCglUJEH0O/OhOLX93cwtespOE4gQOSRziOXSrLZl5LKFPIbbSTKEyAo7SSgHA23ii8dNOSphest2ylpUl1YSpSAVEFRAGTzmPKvofhdk1aMN27QhDaYwQCSdyQkSVEyT+dc/8As77OJW6bq4bAUILCFAAxOHSPugmdJOSEkjGT0O4WPvZ+RMx+8gjwNVBkgU+ZwT6f2P19Nq9qvXFz3j7p8SBPzrK2xpytdwsGS3Hl/bf0FCOKG4AnqO6aa3jqf+4hQ6KQZHpUDpCuQcRuZTChXKOjLTiCkmCQrwXk+u9Oba8QoQUFJ6jI9QJHxFJmGGScSnxIkCj7fhjqQS2v2gjkTifIflRZDumFzZBbaTpCxMd6CfgoQalTYuNgaXVoHRX81v8AVPrSZp9xtWyhO4Ign0kH4xXVuyHZhSUh653OUtbR4rz/AOPr0qphbwm5SFPZvs5cOj+ahtKN/ag6gr/Kk5n5eNXbh3BmWJKE6lHdazqPkJwkeAApgTUTi67Y4SOVytUritgWFK0DU2fu80jfHUZOP7yLacUW3lpZA6bp9NxVl4wkKHiN/wAqp143BnnToHzXbFP/AH2v/cnFMrfjtqvZ3T4KFc7vE6kkTHjQKGI5A+IJFGlSuvpeaV7rrZ+MflXukfjb/wBQrjjmobavWa19sv8AEqp8Yryrsi1IGVOtgf5p/Kgn+OWqN3tXgkfma5It0/iV61rqNMwg3XSbrt00nDTcnqrPy2qt33aS4ujpTqV4D94qqLXkTtXVeyFzbBoaEpCuZ3qpE1z6+4TcIjUjJBIJ2JiYJE9Kr1ta3V644NWhKT31LVgT0Ayrfy8a7vxF5twFKgCCIIPMVxvtLwdVg8txDyhbO4SQj2i0LPLSYCsaoUT6kZnPD2vDL0r12h5khhJFwPdSEpO2TEcudb2lrcKaWRLDQJ3TJUvmAAZjaTy8aYssjWpbVwpx4DvtOo9k53oJyDE84I5UovO1Li1aUkBAkZGY5561EVSa5t2wO89qUeiDA+JIJ9KsN1xNS7JpHscJIKCE8kmCeuSOlK7HiqW27hYA9quEpViQPvQeU9aZs9pyplpkKShKEgKJ1FSl7qMwYzTltsXp7dqVKXEkp5aVFPKNJ6ic0GOKB4+zZaTrVIBxCRzJUrYDqTyqNDttqV7ZHtSpJIVrIMz4R4b0Pwu0FwoIb0tJSn+Y6o4A/wDsT0pmMvOhbUd/w5TRy6ys/wBCirzzpiltpdltzUIJG0gKHod6N4taIbMIe1gYkp0j4ZojhlyyzPtEkkxC0RqjmAVCBOM74xFVOkhrzirjnvrXImASYE7wOW5p4WfYabq5ALrgCmmDuofcW8PuogCE7qETCfewO27SA+We8oyw0vvT0ccndE7A+8fAZr91dLecK3FFS1mVKOSSfrWkFrvf2XazaOXDq1LduHSpSieSYSAOgweY502v1Eg/HbEAb8oz/vyNS9n7FLFnbsj7rSAZ5kicnaZJ8/HaheJPxPh+h6x8NvTFFaEmkmSSQZOO8Ofh/v1zWVvI8Nz16+GKypU5q3xEhMpIUn9+lRKu5IJSQOoP5VHccJTkgKbP9J1D0NQosnUEGEuJkd5JgpHMkdKJIeTxp6QAmHBznf8AWibVaGzI1g7kJwT1A5eteG1tQJQ+NfMQSmfAyKYdmeGKvHktYU3qhapEBO6o8YBrahtsdB7AW6Hmk3JbcQmT7IOESqN1lIxEzE7xPSretyo0pCQEIAShICUgbAAQAPgK0NdpNONu3ql1C4a3NC3lylAlagBtmkKaONRxBVurZcgeenUn6EfGs4k3k1Wu2t8pFwm4bbYUUkEKClKX3TO2Eg+tWO/vkq9moe64kEHzEj61GK8p0Q8UJCcdRQLD3U5qZ26JQoK3mKXTFLCnncxUal1ApVeFVLMNboNRzXqDWZlwkRUHD+IrZXKTjmOtS3KsUqK8wInx2nlNFZ0NHHdSQZ5UI/xLX3TBBjcTBBlJ+BAPwqndmXnEpWhW6TjIMhQz859abNqyKRpSOI3oLuG9Cw4czjUDCsRgTGNt+tNL/h1mlIPe7ogkEguL3UVHZKRIwOoGMmoeIcC1u3LpdS2UEFKCDKzAKo6b074Chhgy6lL6iAdREpQCJgAk97xwcRUZWOkVK0vkMu+1ZEFM6ZyEqOAoTPKflUiuOKUoFyHBJJSQNJJG5EQchPnFPeJ2du48nZpKjBjA72AY2+VC8V7LtpH8vXpA/wARRnUfERj4Y8TtU+WPttX0jt+DquG1PL0JbGzp7mo/hSEjvfDHlTLhrPsStbdqFJUkFIKhEbakhapVOarV/euKKWjKUgBKEzCQOR6Rzq08EF0twNtPsuBttILyh3WhGnSiRJPlvHKtZdNxsgdYSq4DbjXsStWCsKASOZ07KHl60bdcPs2nO64Xgg+6oAIUQMDGSJ5eEc6n43wtYUVfxYcWARlBAzvBKiRt0pTwmzcKvbvMOOsomY91ShsCfvCd48qZd+2vAO9adcUXFrQSrM6hnMQEjIiIiMACiOyXCzcXrDO4UsaoOyRlRnyBo7i/aRtw6W2UISMBOkT4yOXlXTvsl7Kqt21XTyC2tyfZpO4SeZHIGMf7VW6nUXu6Xg9Bjr5D0/at6q1+7qPIQdiRz5E5mQoc+e5BBDniT0z0zv59I/IfDCqrVwskmRzwMmZyN/8AfPjImtGrkzzG2yo5efz51lapfPlvzI+gNZQVJTwxQGtDmOfMemayUnC07j3k5/8AE7/CsbeWkzv0UkwfPG/xmmVmlDo74ST1EIV/pPdV6jyqFqq52VuFkm3HtU/04I8wYiulfYnwl1pVyp7UChKUhJGynCSfjCB61T+J8XXa/wCCSW+ZAIIVz1A5T8etdE+xji5uWbpSgJS4gYnbRIJk9Sa6421zyk0vyTitDWyjWhro5vDVV7ccP9u2lHtC33pkdIg7+dS9p+0ybdWjUArTOfHb6VzjtD2qfe7zeo6UwrQDtkgqjYZI9KjLP06YYewd1w8WbyHFOe1ZEmFDOr7s9Uz+VPLbjH8U1r5pUQY67j5EelVjhl9CS/csqcaUCE6gdClTCp69PEmmPZ69Dyn/AGLbbaEIC1ITiRqCJAAjGvNTivLpK6vJnnQxNZdO5NDl2rc0015NQhys9pSEs1sk0MV1IlVLIr92BVc4q8rRImNQBPSZI/8AifSmnE1mJqvXdw4RoBVpJnSBurbzOwoJ32UQuXFqBCSABPPJqwFylHBmPZNQr3jk+HQfD9a04ledxQSqDtMKIHxSDFDIneGOXdwoNKTCRKlLOlIPIAxk/uaTXTzjSy2ruxGB4Y5b7VDbX62wUg/emRzn/apXLlLmViTyzHxPhzjwo0pG/dlYiTJ3NNLPtI57PS4kL5ajJONgc5A+FJhbKABVgHbxq8/ZnYsKcPtQlZScA7Z8961k0PKldteWi/8AFBUuN1pJGeSUpER0mtv4JKwr+Fc0JT3nCQRgnSmAOZ6YxNdO7U9i/wCP0kLS2E+6QlP5Zj9KpV79m16wQhtSXUrUBqBiOpWDsKnR8lJvg6FFIWFdCNz0ATvJmuucC7J3Ny02h4m3YQBpTHfUkD8PLzPXajeyPZpixGpZS6+c+1KY0THdQDMchO/e8Yqxu8ZE9PEwJzy7px+g6RTwN15wnsrZ2UlDYUrcrXBMjEgHAPOfActibziAyAT0mSM42J8OWfjuE13xqQoDxxsDjBBBHMnx+gUXfEIEg9eeRt0B+Xy5m20M4hehJ3nY/pgbfvO9AC91wmJJIxvzIHKeZxj1NKXrgkkkkkzznnNBOcQ9me6Rqgwd9OTnpOPnQVscctWzocKlLEaikpiYnEnlMfCsqgHUZJ3k86ysyVAIxPeGIJAHwmR60fw1CHBpMBzMDGfGJz8J/Ko1OocAOnUBjSQQc7ZHL+1Brt4/w9WBKkLyRHNtQyDXNZm/eNMn/qhKh7u4UfA7Yq0/Zh2mbXdrYSyhnW3rSEp06tJ54zhWPjVWHEUltCi42kAEFxxSVuQRjSRPU7+FL+FcTSLlD7ROptc6zClumO+B7oSkpwVHAx8OmCcpw+g3URURr3hXEEXLKHWyClQBkV6tMV2cXNPtV4M2vS8pRSsJI7okqAO0EgDKt/GudC4S2zoacJJdClqUNOE5QImZB8QPKutfabwkvsJUifaNkkRzB3HyBrk6bFKwf4labUnuhS0rlZ/yxt4kjw2rnn264XgUu4fftwlDTjjKRpU5PKZVlWVkEnac1irtptxSbZBZa9n/ADVAmYAxJJkkqIEcyfCmHGbrTbBq3dZcQhIGls96B0Ekemc0j7L2rfsl3FyJa1Sls/8AdWBurqlM4GxJNGEno5f1C9xVJCVbBU4kTgxMbxINeN3U7GlHGrtK1EpSlI5BIAA8AByqNhDoCSB72w3J8gK6RFWJL9bB2kTl0sJnSR6VEXHdIXODTwFj9pXir4J2qri/V1qA3iiazLMp0GtVPoRkkD61XF3S43qAGfPxoKxLvyuAkhIJjUcx4gTmlV/bKZXhWsHOqInzEmh0r58xRb953BifOp52YBuXSogqEY3itFpIE7ii1OIWBCQkj7udJ9cj6eVbl9CsFAQf6ceo2qtg2ukNFljOp1Z7ypMIA5AbAAZqVPFU2bjKmshSApXWFbfEZpI1ZHSpesBAwTz8gOtQIYU6Sc4ACRzIGMTvAA260aau58D7ZNlGvfSOp/T9xUHEe2BcORCMx8538tvA56cVsr5bJgGU9KsNpx1BGTpPj+v73qbKYvS+JGd+c/Mf/r5+MGFd6raSfH45qvW96k5Bn6bR+n7NGpuR1yfzj84Px86gmP8AEgAdf7EY9P3tUDj5OT4xvzH7/e4RdEzPwnxn6E+lQuXUTzP+4+h/fPMJurmJzkzjzFAoRJJPP+9RoJUZP72/Wp5/fqKWbFSfD5VlapP7z+tZQwS3dEa0EmNxzHnTRniAVBT3VDaefkeXkfWKWuWOslxEpWNyOf8AmB3+vnWrDbinEtqQUrVtpy2oDfSRscZ+cUaUj/5cS6tSwoZk6conrskmJ54mcdagsbR4+0tkJQ1pytayR3SZABgnPIU14reO2+ha2gCOYIJ8lFJwKU8M4gl9xanVhCjJTuEzACQqOQ3q+dDja1fZv2tVw5wW765ZWcHMIUT4/dPyPnjvDLqXUhSTINfM3GWLi5Sn2hQYGr2mqZTyOJJMCYHLNNOxnb1ywIaW57VrEEAykfHcfOrlRli6t9oNwWm0FQPsVEhZGYONGr+n3viBXNL3iTaE/wCMh5kzDayFFJ/pJJlPgrauqI4jbcSZ7q0nUPdn6Vz/AIt9mC0uS2oFM+6ofuaLjvlplrhUrkBTQKWmGpRrBS0kqMHIJ7ug5BxOI60tfsn1tBSBrbbGdB2MAq7pzOc+dPeO8Du7c4QSgbR3gJ3A5geFLuGXrjLS0qxqJOogg7AR8vnU2XFUsqqNqClZ2g/Gm3Z27Q27rcMAJIHMCY/IGt1uNaQtTetxRJ1TpESRsmJONz1oC6IOyQkdBP1Jmr7HQi5vkaCB+NUf5ScflQQv1FsIJwNqIdDSWAlKQpZypZ3AGwHSh1cLIbDmoQRMf361pprsKpUGpbVpJBKp8APzpoeEFKZAREAyok+n+1BPIj3gPhW3saD3ERjahxiiQ2CkGQc56j4VosRjlNLMaRqxIHnRFk2gL0vSU+BIocAdabWvAlutKdCkp0kAJJMmem89TyHmQKzBL60SlX8pRI8dxU9vwrulbp0p9K3ZCLYhThCliYQMgTzNLr2+cfVnbkkbCsLWXd2DCECGwZA5k9TWJDjohIJAOPOvF2GkAlQnpU/CEZlSylCTJj3sbRiJrWtBrfC0BWl9yFAfdzB8Z8KVXTQSSAZHWsu7iVk/Pmck59flWinRp8aJtXCND5TsSPKmllxleyjS1LGNR57Co1imyVPK1I4gVDf9/nU7SiT+/wB8hVVtbop8qc293In97/71NxMpyhyMD94/tWxXj1/Wl7bnl5eRipA7+X6Gp0U63QDsKyoUqEZ+sVlDGCVLEAHTHp6fd+nhUd3cqJhCglwjAAEmeskb/sV4+hxHur1pH3XDCh5Lj6+tKOK3aVwpILbgBBSdiP6VAkGtIraPizVyiEvGQdu9Iz1jY03seMG5025YaSkJkn2aRCUjrGJwJHWqgm5VO5mrNehBYKlPpDpAIbSkjzBO3Tl8au4plFcY40EJUlJ74lIAiE/iJJ3J5eEUp4Jw1D6VlZU2hA99KZBWdpUevQZqDhdmyfZl5xQBUSsJEwkTA8SoirO5xRhIBGlKUf4TScJR/VH33DjKtvSC/wCeIrtX2XXLNxQbdKVAgiZAUPEcjtV87Ofa8tEJuEyOpyP1FcxvLj2q1KUT4UFHxq5PtF0+l7HtfZ3ABCgmeW49aLfsGHkxCFg+Rr5hadKT3CQfAx9KbWXaa5a2cJ8/7U8p06t2h+z5Ck/9PDZ3jl/aqPc/Z/dAwQCPOvLT7TLlPvSfjPyNM2ftTV95H/iPyNZuSodg7g4JArdzsHcxAUkjxkU4/wD6cnmgf6TUS/tMT+Ef6TW4bksX2Ru20AAhUcgYj1pUvs1dqMFs09f+0cnYH4JH50ruO3jh2T8Sfy2o0d1ojsc7HeKU+dajs6lJ/mOA+X96W3faR9eZAHgP2KWOPOOblSvp+lIPnri1a90a1ev9qXXfHHF4T3E9Bv60tKCNxTCwsZypJii2QzktO9H8PsytQ090cyrYdKNfsWlRp7pwBiZPlNM+HWgS4hEyRKj4kbGpuRmKv37JSrSFBfiKMBY9mEwoLByoHcc8HFE9p3glwoTGQJ2wozPlIiq/qNM5jXg//g7QObrWkjEqG/jAGKT3yEau4IqNDm28DeOlGOIa1hSSdMSAuFT0nTtW6bsNpUTpjYfKtHbcjB36UfbvaSorSQDAHhExPgZNavPICeRUdyPlW3ToAnxre3d0+VeeynJMA+tYtsctqdg1ZuMfv98qlVdAeG/PxpGHiMSa1JmtoLAh7xPr/avar4UeprK3iVvWggwTq6SIPqMfGKhXZ6jBGTyUBJ9d/MGjnLTvEjO+Dt5mDBIxGBtkmoBfKSdK0EjoE7xv3TMgeBNctr0Ac4XGQlJ/pUYV8x9fWrAllpDbOlCQklOtSwCSVYUT1GSBnGIFCNuhQlsjwnI/0zI+EVtw/gN09qKVtpbmQFKMTP3UgSPl8ae+2hdd8M0vENsqeEH+WkKgGdzoyE+lCX/DFiVLtlNj+hRIHwlUU7/4q9ZLU2paSSZKkzB6b9Pzoe+7UrcOrY9ef+1VNjhHwjhNsbQuOyXCTp7xEDYYHrmtrJ+3S0W9lCckSTSq6uXFD3FhByO6YM9IGRM1qxcMhCQWyVzK1HOOgBBjkJrXG3s7kef8NWsktgETG4n0mahf4Y4N49RRjdu06hxZHs9IhITkrPjPKtuGtMBlZXlw7dABtA8arqJKLayWskISVRvHKt7exdUooQgqUMkDkPE8qacEuFQW2gSok4Tuf02rS9bfQYKVIkjvTjbmRtuad3Y0WLZXOnTmtbe01zkBXIHnG4nrRamIMh1BP/uH1TW1s0AcnvdZBT6RNbbaYm2t9PeU4FcwNJE+lCKZRqhJMf1QPpTIoS22FFIU45JE50iSAAOuJ9BQD7QEYzz8/wB4+FEZM82FIhsYHvKJGT4dBW1sO7pA8/PnPIfE0Mi4VpCBt0HMn6mtmEuQoDEZMmP3tTpkh0pUkjJ6YMH6VLe3ywII00ucQRvTLhVslxKytZEYSOvWiyTlp9PbdBbWhazgQSIONQxnwmj1cZShZUjvHTCZ2HU+NK1vqKikjUpUAeQnagVskYVIPSjx32d6Tke1UpalCdySfoBvUDzs4A8q8Axv8KO4fettgEoJUDMzv08qrWgCtntM+IgjkfOirZ8NgHQlR3lQn0qZNz7R0LUkadU7Y8qbcfukOAYG3KPyopkIrl9TmopTAiVATGOeTQEEmm3C20AkrkjaORHjFZduI16kiIrfwWbD3HDlpSCogTsKEBO1GXl4V5JodCPOazMWwIkE/GolIIFTEwa8UvBFabYPNZRCECKylOlxSf5TfiM+NGNpBCgRI6HI51lZXCusIbg9xpX3iuCrmROxO8UyS8oJMKPPmfGsrKpoR8aWTpJJJ8aWKNZWV1w6Te1z7NuEtIBJjOJxsK19qpK4SogKmQCRPn1rKyud7VOiLj6QHDAA8sV7wJlKku6kgwExIBiSZjpWVlXP1F7E2bYDK1AAELVBAyI0xB5RJ9ashGq2UTkluSTkkwrfrWVlc8lYucpNTWvv/A/SsrK71yF25wj/ACmhnjmsrKidl7w7/FTWXvL4/U1lZTf2b0gayc0Ta7HzrKytkYntP8dvzH1FE3w/6keZrKyoJZxFI1UWkdweVZWVV6gndBuHIrdRxWVlZmrJwa0erKyqFQJ3FT9a9rK1aIHd6xvevKyt6apVCsrKyoZ//9k="/>
          <p:cNvSpPr>
            <a:spLocks noChangeAspect="1" noChangeArrowheads="1"/>
          </p:cNvSpPr>
          <p:nvPr/>
        </p:nvSpPr>
        <p:spPr bwMode="auto">
          <a:xfrm>
            <a:off x="1668464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sp>
        <p:nvSpPr>
          <p:cNvPr id="36868" name="AutoShape 6" descr="data:image/jpeg;base64,/9j/4AAQSkZJRgABAQAAAQABAAD/2wCEAAkGBxQTEhUUExQWFhUXGBoaGBcYGBoYGxgaFxocHBUeGhsaHCggGBwlHBQVITElJSksLi4uFx8zODMsNygtLisBCgoKDg0OGhAQGywkHyQsLCwsLCwsLCwsLCwsLCwsLCwsLCwsLCwsLCwsLCwsLCwsLCwsLCwsLCwsLCwsLCwsLP/AABEIAMIBAwMBIgACEQEDEQH/xAAcAAACAgMBAQAAAAAAAAAAAAAEBQMGAAIHAQj/xABCEAABAwMCAwUFBgQEBQUBAAABAgMRAAQhEjEFQVEGImFxkRMygaGxB0JSwdHwFCNi4TNykvEVFiRDonOCssLSF//EABgBAQEBAQEAAAAAAAAAAAAAAAECAAME/8QAIREBAQACAgICAwEAAAAAAAAAAAECESExEkEDURMyYSL/2gAMAwEAAhEDEQA/AK7dOR3gCOsGoHb4OYAE9djW7y6EwTMA/I15HpbjfM1GHDOBJrVSs+9v1/WvQ8RypCZq8VMBRSf31o5q+WnfSryOfSgG3Wzg4NTJSIMY8Rk0Upbp4k+7Hw/SvEN933gaW+2OqdRxTO2OJIma3TJEoiO6fhUbq/6vgal1QNyB61omFbgE+Bz6UQp2UJkFUQedO+HWbYJUN9JjzxSS9ACUJG2nY4oiyaXpBBiNqrQ2elruyYnYTtNV69DwKi4NUnfp08qZXC16RKZQAonlBx9cVBb8QSFgkHMb/vO1PYKLh3AGnI3NDrc0/d3phxVnJju5kxkGdlDwNKlLI6KFBSBQP3TNe/w5IwUz0IqBTwmSkgdKmC2yMLz0oZA7aHmn0rGkkDcjwIplZJJBg7cp3qZSQIlNbybSC3WWwYzO4rDcIIEgp+dTrbkzFbosdexipKW3ZBHdUPjirt2P4GG4feH/AKaD/wDI/l60H2V7NhJ9u/BQj3QSDqP6Cp+0HacSQk58KvGe6m3fEPOMcciQD/b+1UriPaQCdMqPM0tueJFQ/M0oeIzmnexJpLccSW4oScTt+tWrhb0DAnA+dUZLgChkUPxLtW4DpaOkA7jcx+VaTbWui8QuDrbGAokEx6fStXWQD4Um4BcrfSl1eVfpVysOAreImQCJwMkct8JTv3j0wFZpkFpM57NCConSB40Bee2DRdDCg3yWsaQfEA5I8Yjxrp3Bex7LJC1gOuDYqylHTSDz/qOekbU24lw9DiFpUMKEGa6TBHm4OnjSo90f6j+VZXvEuFezdWgidKiJ69PlWVz266L3F4CsKHh/agbh1JyEx4UfddmUSS2pxA5AZpU9ZPowClwDlsr0NRLKbtIj0+delY6TQB4gE4cQpPmKOtFJX7ihJ602DaX2SVjaI61BpKDhZHzol21WASoeUVC3Bxg+B/WiF6l7V7yQfEYo2ydIO2OQNAoRpI3jp/enrdtgFIn4j5itdNExZLh7qeWycUPc2Rx91Q5EQfWj7W4a2IUk9UHNEKs0qkpdk9F4NaNQzDRc7p94D3SOXgaa21gEpEgj5il6mTIJCh/UgavpmrPwmzf0AhC3BylBTHxIFVOU1t/AJALRyvnP4hy/KqxxWzAO2kD51d3uBurVrKd8mVpBB8c0Nxjsu64kFBQFcwpQImquImShvPjSnGqDGcSlW4pE9bt61YO5q9/8q3Yx7JJHVtaD8iqar95wO4SYWy4OpUhSR/qIg/Cp1TuEhYEd0/2qRliYEg5zI2pg1w0JWkcp5jFGL4VoJ0rCpzAgfCDQovet1AQPUVF7RaYGqfPNEuNAHIKCOdTsJBImFjw3qS3tXNWNIONxiPWm/B7YOPNtwRJyY5DfNaMWrZyFQehFOeENJZQ6/wDhSUjPNX7+dGPNa8Qv7b8UCV+zQYQgQAPAVRf4pSjkmteKXhccJ/YqJqOu1ddOY5LkUBxDiiEkjc+EV69dJSMkCq7d2ylunScHNMjUW7fpWDyNK2UmZPwmtEMnUJBJnYT+zXfPsz+zZLYTc3jYL2ChpQkM8wVDYuc4+757XJ9ItEfZf2TWm2Qq4RpOSEEbAmUlQ6kZ0nbn0PS2WQkQB59SepPOtwIr2rk0m3bKr/au8UE6EGCasFVjtpaK0h1Akp3HhWvTTtzG7u++rV705rKUX/FAXFHujPOsrj4u3kOumBula0EbCZFQvpWQCtsOD8Sfe9OdFOXXJQqFQJ90n9+FebbtoB/CtuYKyD+FQz6KzQj3ZRRlTZg8tJj5GmFyk/8AdTrqWyWE+44pM/dX3k/PPzqplZ0myVXbgXjIhxKlI+lRW3EW14UCk9QKvRuHY91K0/0mR/pOaBcTbOGHGQFeWk1Uzn0PElZTq91QWOmxou3URgGPP9a0u+yyFnUw8UkfdV+u9MezXZW9ddS24lIZ3W8TISkdOZUdgP71c1UXcGcM4Gp4w2lS1HfaAOpVsPM1amOyzDWXnFOR9xJhI817n4RTB+5bt2/ZMDSgf6lHqo8zSG4uyo5NXMdJ3s6RxVtkQy2hsf0jPxUcn4mtBxtTn3s+e9Vhy5EwMn5CtXUH4jpU35ZOjMFvTd90wuVDMRXlvfFYInMH1FVu3vlJUCcx8/PrT5JThaNl7+BHI1p8u2uGg6OM6ZgyevIfrRtnx1XU1WuLoCHVRzyPjQ7NyRR+ab5b8a8qFu//AIjSSfxAaT6jf40k4x2IKpVbr1D8J7qh5EYPxAqKwupqycPuyK6TxyTzi5K9aqQtSFpKlJIBSZSfKiU2LZlSNTKx4znzrrfGeBt3aJ9x0DuuAZHgfxCud8R4Q4yDqSZSYIxnyMgRUZYWKxy2VNJcyCsK8SAT8CM1P2gu1NWLaJJ1qUVHPIwKxpLzitCWkpSACtazlBIJIgGSccq141xG3Tbti4QSAFae8YyczBnmN6mKsc7vLkpEgxIOaX2msrCUSVbmOgySfCK6TYuWjyEB46FBEIGUlCRJTEiCYzVJur4j+UyCrvRrPvLVsAIgDfbxrpE2BGrJb7obBBUfRI5k+AFNr/ggbcgPDUBnwxO3LFGcQcYsmfZp0rulp/mrBkNz91Hj41auxlmx/DHiF40FBCob15LrifdCRsQIyo7nGwNHNbiHn2c9immFIuX8OKyyh0iUA/fI/Efujlvvsw7U/aEbd427ABKTBV7xUo9K5z/zAp5983iVfzikpWQQlOmdKQSMAA8qA4ulDQ1BaFLzoUggkCNlD86ry1xB475rp9t9q5QIfY739KgJPlTK6+1Jj2YU02or5pWNOn9a4M3xXQ0kuMqK1EkLJKQoHYdYHhE0a0poSNZKuqO6geUgqUfGnysnI8Zbw732T7fs3jnsinQ4dhMgxvB61bn0gpIOQQa+aOz1yWXg6zK1tGdW4GMA8v8AerbwX7SLhp5Sn1hxC8aVqCEoUT3TMd1IOD4SeVafJOmvx3tHxTsS4p5ag2uCokQDH0rKKve3KStUv3izOVMKbbaP/ppWkqCRtJMmJ51lV4p8lauAsGArV/mH5ivE3MDvAp9Y9dqxdwpJMkLHof0rP4tB37p6HHz2rx6enYtt5KvdXPgrI9RXhWkHvJIHMxI+VBKsm1bp+I2+Ve2zDrZ7itSeip0+UUaOzNgN5U0sjwB/I1Gt5SjC0hQ8RB9RQLgWokqZUPFBBHpgij7dwxp97w2Pxp02xVqhGdBKZ6gKTXQLVgsWiE41LGtZGBn3QOgAj4zXPGvZpV3ioeW3yrp/FkhbSFJ2KBHpj611+KduXyXpSr64JVVf4pxMg6EHzP5Cjb54hShVUuz3zHWufyZ74i8MfdObS8SgSfSmI48xO5SfET9KrbNgogKWdCTsIlR8h08TAppY8KSchufFRn5YHyNc5NKt2ZjiTLvd1hJOywJ9RuKI4cp5DwZUCdUCRlJn3VJPMePnWltw6cJXoV0wkfKIp3whtZUlDhVLZ1JJJx1HiOdVLNpu9EHalLv8SQEqgACYPj+RFL2nFcwfjVk4w+57VRClZjG4GK8t79f30pUPER9Ki3G3tc3IXWbxmrPw26wKy2smXdk6T02r1fDlNGRkVU8sOZ0m6y4WvhNzOKrX2scG9rbhxKgkoPeJJA089jvt86ccJ3FefaIAeHXAJCdTagCrABKSAT4SRXsxvli89msnAhx64de1MhRXgaoxjmuJABGaI4Vd3DvtFKsRclBKZMFCMycH3jJPypxcWzdsm1LT8hrLrcwl0mSVEDHvHY8gK0uLhLxi3KgrVqSU91QO5nOU454rlLPTtZfaJVhdOoIWoIJEBAZdc0T00p0mAY3gVNxtz2dsxZtpKilEJCUEOKWBlWmJEmTPnQzHaG5KXDdvFsJwj2KUyo9SoyEj4T5VVOF8TeQ+44ha3FlBBUASQCeZ5e6PCqvXCfawXCnLdtIefBXEBoNgBI/qJyonefHnXnDe1TheYQ85/JQFJQAE9yRgpEROIk7Sartul28fjUE/jcWTpR/mPXkBzrziXB1tuJShaX+8E9wEGVYGD570yT2136P+0/FS5qR7TWgCZE7idwSflVU4Rwt24dCG0KWd4G2N5UcAVemLq24faqiHLt1KkyRJQgmMztMbeVJOBXd2W1NWyI1ySqQAlJP4icb7bnpRjWyiYcCuLt1SP5SvZAJJKyEoPICBkxONqB7QdmXLfCVEwO8SRv4AbCnPCOzl0whcqIUTqwlflusJEn86X8dfeZb0uAEuYBSrUfIgZB8KPK71Dqa3XiOKJZs0NtQDpKlqPNax9elPbS9acYQlvf2YlJjvKAyZ8TO9KW+Lu2zCWgkhkYlSU6hOSDGxz86u32ZcCau1fxa0ShpcI/rXz1D76UyN+cVPjuny1G1n2LdcbQtLUJUkECUjBHQmsrqK3RP3qyr8P7Ued+o4RxK6bkw2UnqP02pa5yKTPht8qmdvOoKfH30n0yK1KfaDEEdUwR6biufS0ttEgAlCug/Tam7CHU57qh4HSf0NImkrSrBIPQgkfPNMLbiTqZ1JSsD8M4+BzRZsymIuO9CpQequ789qJcsSrfI67/TehbHi7a4Chn8MR9d6aN2wkaUqRPNJj5e6fSp1o7aM8LUiVBacDZWR8cyKv/Zu+bdaDGtJUlIiDy6flVKete6oakKBBGe6rPiJB+VVPgNvdW94FJSvQZBVyHNJ6HIA35muvx3VRnzFw7VcLU06qRhWQfqKTWfDASpxQkJiByKjtPgN66E3xRq5bDdyN9l7QeU/hOfjPOtrPs97NKgYcQoyFDpHPoajL4r5bhx+Sa1VDbs5MqyTvTW04etXugxVsZ4W0k4SPjmjAmNq5/hvuq/JPUV607Pk+8Y+Zp2xwsJG5nqenSikipCuuuPx4xFytIrngkrJ1b+Faf8AAvGnk1go/HjfR8sii14UpBmRToNgiDXgohLPdJJ0jqavHDXETcvtDwZj0FU77TeJOXCk2VshLqj3nAowhKRtrPioCBz0nxo3tP2xQygtW+TzVXN7rirrDTrkLDxVqUopUAUqAgeBjMVc/wA46T+12WOdmXw8ll11sJIlShsOqQOZ3A8qXcV4M6wv+UvVAJGfeTzjrS/ivF3XYWdXe2Pyx4VLwO3duVmVKhuDqSkLMjaCpSUpiJkq6RNaY3tW40uLa5SjUtpaQeoj/wAd/lV0Z4rZstoSjShlqFJSCFLedAwtyOQOwPMcgBVO7S3ziXClTynMbmAQehAUR86V8OZRlb2vRB0gCNapwASMgZmnx3BtbOFBm7U+8+4ptGoaUNmCtUZUrkRgct6X2100w6s/4gxo1YKYMmCOe2d6YPdjblSA6hIC3TPspwhP4lqOEnw+GaCsOAqYukKuktuIRJUkKChIHdBHnB+FTqHZfcKaeWidaApQ1LkqB6wVeG1TK4gbYKFupSeWqSCoCfTntG9WLtB2t9sCgJEdKorl0QogDUkkYOcA0yb4FqyM8Ju3Wg+6r2bUSFOqJKhyhOSQaDtmFuqIS5qLZBCglUJEH0O/OhOLX93cwtespOE4gQOSRziOXSrLZl5LKFPIbbSTKEyAo7SSgHA23ii8dNOSphest2ylpUl1YSpSAVEFRAGTzmPKvofhdk1aMN27QhDaYwQCSdyQkSVEyT+dc/8As77OJW6bq4bAUILCFAAxOHSPugmdJOSEkjGT0O4WPvZ+RMx+8gjwNVBkgU+ZwT6f2P19Nq9qvXFz3j7p8SBPzrK2xpytdwsGS3Hl/bf0FCOKG4AnqO6aa3jqf+4hQ6KQZHpUDpCuQcRuZTChXKOjLTiCkmCQrwXk+u9Oba8QoQUFJ6jI9QJHxFJmGGScSnxIkCj7fhjqQS2v2gjkTifIflRZDumFzZBbaTpCxMd6CfgoQalTYuNgaXVoHRX81v8AVPrSZp9xtWyhO4Ign0kH4xXVuyHZhSUh653OUtbR4rz/AOPr0qphbwm5SFPZvs5cOj+ahtKN/ag6gr/Kk5n5eNXbh3BmWJKE6lHdazqPkJwkeAApgTUTi67Y4SOVytUritgWFK0DU2fu80jfHUZOP7yLacUW3lpZA6bp9NxVl4wkKHiN/wAqp143BnnToHzXbFP/AH2v/cnFMrfjtqvZ3T4KFc7vE6kkTHjQKGI5A+IJFGlSuvpeaV7rrZ+MflXukfjb/wBQrjjmobavWa19sv8AEqp8Yryrsi1IGVOtgf5p/Kgn+OWqN3tXgkfma5It0/iV61rqNMwg3XSbrt00nDTcnqrPy2qt33aS4ujpTqV4D94qqLXkTtXVeyFzbBoaEpCuZ3qpE1z6+4TcIjUjJBIJ2JiYJE9Kr1ta3V644NWhKT31LVgT0Ayrfy8a7vxF5twFKgCCIIPMVxvtLwdVg8txDyhbO4SQj2i0LPLSYCsaoUT6kZnPD2vDL0r12h5khhJFwPdSEpO2TEcudb2lrcKaWRLDQJ3TJUvmAAZjaTy8aYssjWpbVwpx4DvtOo9k53oJyDE84I5UovO1Li1aUkBAkZGY5561EVSa5t2wO89qUeiDA+JIJ9KsN1xNS7JpHscJIKCE8kmCeuSOlK7HiqW27hYA9quEpViQPvQeU9aZs9pyplpkKShKEgKJ1FSl7qMwYzTltsXp7dqVKXEkp5aVFPKNJ6ic0GOKB4+zZaTrVIBxCRzJUrYDqTyqNDttqV7ZHtSpJIVrIMz4R4b0Pwu0FwoIb0tJSn+Y6o4A/wDsT0pmMvOhbUd/w5TRy6ys/wBCirzzpiltpdltzUIJG0gKHod6N4taIbMIe1gYkp0j4ZojhlyyzPtEkkxC0RqjmAVCBOM74xFVOkhrzirjnvrXImASYE7wOW5p4WfYabq5ALrgCmmDuofcW8PuogCE7qETCfewO27SA+We8oyw0vvT0ccndE7A+8fAZr91dLecK3FFS1mVKOSSfrWkFrvf2XazaOXDq1LduHSpSieSYSAOgweY502v1Eg/HbEAb8oz/vyNS9n7FLFnbsj7rSAZ5kicnaZJ8/HaheJPxPh+h6x8NvTFFaEmkmSSQZOO8Ofh/v1zWVvI8Nz16+GKypU5q3xEhMpIUn9+lRKu5IJSQOoP5VHccJTkgKbP9J1D0NQosnUEGEuJkd5JgpHMkdKJIeTxp6QAmHBznf8AWibVaGzI1g7kJwT1A5eteG1tQJQ+NfMQSmfAyKYdmeGKvHktYU3qhapEBO6o8YBrahtsdB7AW6Hmk3JbcQmT7IOESqN1lIxEzE7xPSretyo0pCQEIAShICUgbAAQAPgK0NdpNONu3ql1C4a3NC3lylAlagBtmkKaONRxBVurZcgeenUn6EfGs4k3k1Wu2t8pFwm4bbYUUkEKClKX3TO2Eg+tWO/vkq9moe64kEHzEj61GK8p0Q8UJCcdRQLD3U5qZ26JQoK3mKXTFLCnncxUal1ApVeFVLMNboNRzXqDWZlwkRUHD+IrZXKTjmOtS3KsUqK8wInx2nlNFZ0NHHdSQZ5UI/xLX3TBBjcTBBlJ+BAPwqndmXnEpWhW6TjIMhQz859abNqyKRpSOI3oLuG9Cw4czjUDCsRgTGNt+tNL/h1mlIPe7ogkEguL3UVHZKRIwOoGMmoeIcC1u3LpdS2UEFKCDKzAKo6b074Chhgy6lL6iAdREpQCJgAk97xwcRUZWOkVK0vkMu+1ZEFM6ZyEqOAoTPKflUiuOKUoFyHBJJSQNJJG5EQchPnFPeJ2du48nZpKjBjA72AY2+VC8V7LtpH8vXpA/wARRnUfERj4Y8TtU+WPttX0jt+DquG1PL0JbGzp7mo/hSEjvfDHlTLhrPsStbdqFJUkFIKhEbakhapVOarV/euKKWjKUgBKEzCQOR6Rzq08EF0twNtPsuBttILyh3WhGnSiRJPlvHKtZdNxsgdYSq4DbjXsStWCsKASOZ07KHl60bdcPs2nO64Xgg+6oAIUQMDGSJ5eEc6n43wtYUVfxYcWARlBAzvBKiRt0pTwmzcKvbvMOOsomY91ShsCfvCd48qZd+2vAO9adcUXFrQSrM6hnMQEjIiIiMACiOyXCzcXrDO4UsaoOyRlRnyBo7i/aRtw6W2UISMBOkT4yOXlXTvsl7Kqt21XTyC2tyfZpO4SeZHIGMf7VW6nUXu6Xg9Bjr5D0/at6q1+7qPIQdiRz5E5mQoc+e5BBDniT0z0zv59I/IfDCqrVwskmRzwMmZyN/8AfPjImtGrkzzG2yo5efz51lapfPlvzI+gNZQVJTwxQGtDmOfMemayUnC07j3k5/8AE7/CsbeWkzv0UkwfPG/xmmVmlDo74ST1EIV/pPdV6jyqFqq52VuFkm3HtU/04I8wYiulfYnwl1pVyp7UChKUhJGynCSfjCB61T+J8XXa/wCCSW+ZAIIVz1A5T8etdE+xji5uWbpSgJS4gYnbRIJk9Sa6421zyk0vyTitDWyjWhro5vDVV7ccP9u2lHtC33pkdIg7+dS9p+0ybdWjUArTOfHb6VzjtD2qfe7zeo6UwrQDtkgqjYZI9KjLP06YYewd1w8WbyHFOe1ZEmFDOr7s9Uz+VPLbjH8U1r5pUQY67j5EelVjhl9CS/csqcaUCE6gdClTCp69PEmmPZ69Dyn/AGLbbaEIC1ITiRqCJAAjGvNTivLpK6vJnnQxNZdO5NDl2rc0015NQhys9pSEs1sk0MV1IlVLIr92BVc4q8rRImNQBPSZI/8AifSmnE1mJqvXdw4RoBVpJnSBurbzOwoJ32UQuXFqBCSABPPJqwFylHBmPZNQr3jk+HQfD9a04ledxQSqDtMKIHxSDFDIneGOXdwoNKTCRKlLOlIPIAxk/uaTXTzjSy2ruxGB4Y5b7VDbX62wUg/emRzn/apXLlLmViTyzHxPhzjwo0pG/dlYiTJ3NNLPtI57PS4kL5ajJONgc5A+FJhbKABVgHbxq8/ZnYsKcPtQlZScA7Z8961k0PKldteWi/8AFBUuN1pJGeSUpER0mtv4JKwr+Fc0JT3nCQRgnSmAOZ6YxNdO7U9i/wCP0kLS2E+6QlP5Zj9KpV79m16wQhtSXUrUBqBiOpWDsKnR8lJvg6FFIWFdCNz0ATvJmuucC7J3Ny02h4m3YQBpTHfUkD8PLzPXajeyPZpixGpZS6+c+1KY0THdQDMchO/e8Yqxu8ZE9PEwJzy7px+g6RTwN15wnsrZ2UlDYUrcrXBMjEgHAPOfActibziAyAT0mSM42J8OWfjuE13xqQoDxxsDjBBBHMnx+gUXfEIEg9eeRt0B+Xy5m20M4hehJ3nY/pgbfvO9AC91wmJJIxvzIHKeZxj1NKXrgkkkkkzznnNBOcQ9me6Rqgwd9OTnpOPnQVscctWzocKlLEaikpiYnEnlMfCsqgHUZJ3k86ysyVAIxPeGIJAHwmR60fw1CHBpMBzMDGfGJz8J/Ko1OocAOnUBjSQQc7ZHL+1Brt4/w9WBKkLyRHNtQyDXNZm/eNMn/qhKh7u4UfA7Yq0/Zh2mbXdrYSyhnW3rSEp06tJ54zhWPjVWHEUltCi42kAEFxxSVuQRjSRPU7+FL+FcTSLlD7ROptc6zClumO+B7oSkpwVHAx8OmCcpw+g3URURr3hXEEXLKHWyClQBkV6tMV2cXNPtV4M2vS8pRSsJI7okqAO0EgDKt/GudC4S2zoacJJdClqUNOE5QImZB8QPKutfabwkvsJUifaNkkRzB3HyBrk6bFKwf4labUnuhS0rlZ/yxt4kjw2rnn264XgUu4fftwlDTjjKRpU5PKZVlWVkEnac1irtptxSbZBZa9n/ADVAmYAxJJkkqIEcyfCmHGbrTbBq3dZcQhIGls96B0Ekemc0j7L2rfsl3FyJa1Sls/8AdWBurqlM4GxJNGEno5f1C9xVJCVbBU4kTgxMbxINeN3U7GlHGrtK1EpSlI5BIAA8AByqNhDoCSB72w3J8gK6RFWJL9bB2kTl0sJnSR6VEXHdIXODTwFj9pXir4J2qri/V1qA3iiazLMp0GtVPoRkkD61XF3S43qAGfPxoKxLvyuAkhIJjUcx4gTmlV/bKZXhWsHOqInzEmh0r58xRb953BifOp52YBuXSogqEY3itFpIE7ii1OIWBCQkj7udJ9cj6eVbl9CsFAQf6ceo2qtg2ukNFljOp1Z7ypMIA5AbAAZqVPFU2bjKmshSApXWFbfEZpI1ZHSpesBAwTz8gOtQIYU6Sc4ACRzIGMTvAA260aau58D7ZNlGvfSOp/T9xUHEe2BcORCMx8538tvA56cVsr5bJgGU9KsNpx1BGTpPj+v73qbKYvS+JGd+c/Mf/r5+MGFd6raSfH45qvW96k5Bn6bR+n7NGpuR1yfzj84Px86gmP8AEgAdf7EY9P3tUDj5OT4xvzH7/e4RdEzPwnxn6E+lQuXUTzP+4+h/fPMJurmJzkzjzFAoRJJPP+9RoJUZP72/Wp5/fqKWbFSfD5VlapP7z+tZQwS3dEa0EmNxzHnTRniAVBT3VDaefkeXkfWKWuWOslxEpWNyOf8AmB3+vnWrDbinEtqQUrVtpy2oDfSRscZ+cUaUj/5cS6tSwoZk6conrskmJ54mcdagsbR4+0tkJQ1pytayR3SZABgnPIU14reO2+ha2gCOYIJ8lFJwKU8M4gl9xanVhCjJTuEzACQqOQ3q+dDja1fZv2tVw5wW765ZWcHMIUT4/dPyPnjvDLqXUhSTINfM3GWLi5Sn2hQYGr2mqZTyOJJMCYHLNNOxnb1ywIaW57VrEEAykfHcfOrlRli6t9oNwWm0FQPsVEhZGYONGr+n3viBXNL3iTaE/wCMh5kzDayFFJ/pJJlPgrauqI4jbcSZ7q0nUPdn6Vz/AIt9mC0uS2oFM+6ofuaLjvlplrhUrkBTQKWmGpRrBS0kqMHIJ7ug5BxOI60tfsn1tBSBrbbGdB2MAq7pzOc+dPeO8Du7c4QSgbR3gJ3A5geFLuGXrjLS0qxqJOogg7AR8vnU2XFUsqqNqClZ2g/Gm3Z27Q27rcMAJIHMCY/IGt1uNaQtTetxRJ1TpESRsmJONz1oC6IOyQkdBP1Jmr7HQi5vkaCB+NUf5ScflQQv1FsIJwNqIdDSWAlKQpZypZ3AGwHSh1cLIbDmoQRMf361pprsKpUGpbVpJBKp8APzpoeEFKZAREAyok+n+1BPIj3gPhW3saD3ERjahxiiQ2CkGQc56j4VosRjlNLMaRqxIHnRFk2gL0vSU+BIocAdabWvAlutKdCkp0kAJJMmem89TyHmQKzBL60SlX8pRI8dxU9vwrulbp0p9K3ZCLYhThCliYQMgTzNLr2+cfVnbkkbCsLWXd2DCECGwZA5k9TWJDjohIJAOPOvF2GkAlQnpU/CEZlSylCTJj3sbRiJrWtBrfC0BWl9yFAfdzB8Z8KVXTQSSAZHWsu7iVk/Pmck59flWinRp8aJtXCND5TsSPKmllxleyjS1LGNR57Co1imyVPK1I4gVDf9/nU7SiT+/wB8hVVtbop8qc293In97/71NxMpyhyMD94/tWxXj1/Wl7bnl5eRipA7+X6Gp0U63QDsKyoUqEZ+sVlDGCVLEAHTHp6fd+nhUd3cqJhCglwjAAEmeskb/sV4+hxHur1pH3XDCh5Lj6+tKOK3aVwpILbgBBSdiP6VAkGtIraPizVyiEvGQdu9Iz1jY03seMG5025YaSkJkn2aRCUjrGJwJHWqgm5VO5mrNehBYKlPpDpAIbSkjzBO3Tl8au4plFcY40EJUlJ74lIAiE/iJJ3J5eEUp4Jw1D6VlZU2hA99KZBWdpUevQZqDhdmyfZl5xQBUSsJEwkTA8SoirO5xRhIBGlKUf4TScJR/VH33DjKtvSC/wCeIrtX2XXLNxQbdKVAgiZAUPEcjtV87Ofa8tEJuEyOpyP1FcxvLj2q1KUT4UFHxq5PtF0+l7HtfZ3ABCgmeW49aLfsGHkxCFg+Rr5hadKT3CQfAx9KbWXaa5a2cJ8/7U8p06t2h+z5Ck/9PDZ3jl/aqPc/Z/dAwQCPOvLT7TLlPvSfjPyNM2ftTV95H/iPyNZuSodg7g4JArdzsHcxAUkjxkU4/wD6cnmgf6TUS/tMT+Ef6TW4bksX2Ru20AAhUcgYj1pUvs1dqMFs09f+0cnYH4JH50ruO3jh2T8Sfy2o0d1ojsc7HeKU+dajs6lJ/mOA+X96W3faR9eZAHgP2KWOPOOblSvp+lIPnri1a90a1ev9qXXfHHF4T3E9Bv60tKCNxTCwsZypJii2QzktO9H8PsytQ090cyrYdKNfsWlRp7pwBiZPlNM+HWgS4hEyRKj4kbGpuRmKv37JSrSFBfiKMBY9mEwoLByoHcc8HFE9p3glwoTGQJ2wozPlIiq/qNM5jXg//g7QObrWkjEqG/jAGKT3yEau4IqNDm28DeOlGOIa1hSSdMSAuFT0nTtW6bsNpUTpjYfKtHbcjB36UfbvaSorSQDAHhExPgZNavPICeRUdyPlW3ToAnxre3d0+VeeynJMA+tYtsctqdg1ZuMfv98qlVdAeG/PxpGHiMSa1JmtoLAh7xPr/avar4UeprK3iVvWggwTq6SIPqMfGKhXZ6jBGTyUBJ9d/MGjnLTvEjO+Dt5mDBIxGBtkmoBfKSdK0EjoE7xv3TMgeBNctr0Ac4XGQlJ/pUYV8x9fWrAllpDbOlCQklOtSwCSVYUT1GSBnGIFCNuhQlsjwnI/0zI+EVtw/gN09qKVtpbmQFKMTP3UgSPl8ae+2hdd8M0vENsqeEH+WkKgGdzoyE+lCX/DFiVLtlNj+hRIHwlUU7/4q9ZLU2paSSZKkzB6b9Pzoe+7UrcOrY9ef+1VNjhHwjhNsbQuOyXCTp7xEDYYHrmtrJ+3S0W9lCckSTSq6uXFD3FhByO6YM9IGRM1qxcMhCQWyVzK1HOOgBBjkJrXG3s7kef8NWsktgETG4n0mahf4Y4N49RRjdu06hxZHs9IhITkrPjPKtuGtMBlZXlw7dABtA8arqJKLayWskISVRvHKt7exdUooQgqUMkDkPE8qacEuFQW2gSok4Tuf02rS9bfQYKVIkjvTjbmRtuad3Y0WLZXOnTmtbe01zkBXIHnG4nrRamIMh1BP/uH1TW1s0AcnvdZBT6RNbbaYm2t9PeU4FcwNJE+lCKZRqhJMf1QPpTIoS22FFIU45JE50iSAAOuJ9BQD7QEYzz8/wB4+FEZM82FIhsYHvKJGT4dBW1sO7pA8/PnPIfE0Mi4VpCBt0HMn6mtmEuQoDEZMmP3tTpkh0pUkjJ6YMH6VLe3ywII00ucQRvTLhVslxKytZEYSOvWiyTlp9PbdBbWhazgQSIONQxnwmj1cZShZUjvHTCZ2HU+NK1vqKikjUpUAeQnagVskYVIPSjx32d6Tke1UpalCdySfoBvUDzs4A8q8Axv8KO4fettgEoJUDMzv08qrWgCtntM+IgjkfOirZ8NgHQlR3lQn0qZNz7R0LUkadU7Y8qbcfukOAYG3KPyopkIrl9TmopTAiVATGOeTQEEmm3C20AkrkjaORHjFZduI16kiIrfwWbD3HDlpSCogTsKEBO1GXl4V5JodCPOazMWwIkE/GolIIFTEwa8UvBFabYPNZRCECKylOlxSf5TfiM+NGNpBCgRI6HI51lZXCusIbg9xpX3iuCrmROxO8UyS8oJMKPPmfGsrKpoR8aWTpJJJ8aWKNZWV1w6Te1z7NuEtIBJjOJxsK19qpK4SogKmQCRPn1rKyud7VOiLj6QHDAA8sV7wJlKku6kgwExIBiSZjpWVlXP1F7E2bYDK1AAELVBAyI0xB5RJ9ashGq2UTkluSTkkwrfrWVlc8lYucpNTWvv/A/SsrK71yF25wj/ACmhnjmsrKidl7w7/FTWXvL4/U1lZTf2b0gayc0Ta7HzrKytkYntP8dvzH1FE3w/6keZrKyoJZxFI1UWkdweVZWVV6gndBuHIrdRxWVlZmrJwa0erKyqFQJ3FT9a9rK1aIHd6xvevKyt6apVCsrKyoZ//9k="/>
          <p:cNvSpPr>
            <a:spLocks noChangeAspect="1" noChangeArrowheads="1"/>
          </p:cNvSpPr>
          <p:nvPr/>
        </p:nvSpPr>
        <p:spPr bwMode="auto">
          <a:xfrm>
            <a:off x="1820864" y="-7318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1825626" y="1765300"/>
            <a:ext cx="3964868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Year 2000 </a:t>
            </a:r>
            <a:r>
              <a:rPr lang="en-US" altLang="en-US" sz="2000" dirty="0">
                <a:latin typeface="Calibri" panose="020F0502020204030204" pitchFamily="34" charset="0"/>
              </a:rPr>
              <a:t>– Starbucks Coffee $1.00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Buys </a:t>
            </a:r>
            <a:r>
              <a:rPr lang="en-US" altLang="en-US" sz="2000" b="1" dirty="0">
                <a:latin typeface="Calibri" panose="020F0502020204030204" pitchFamily="34" charset="0"/>
              </a:rPr>
              <a:t>1 Cup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Gold $279 </a:t>
            </a:r>
            <a:r>
              <a:rPr lang="en-US" altLang="en-US" sz="2000" dirty="0" err="1">
                <a:latin typeface="Calibri" panose="020F0502020204030204" pitchFamily="34" charset="0"/>
              </a:rPr>
              <a:t>oz</a:t>
            </a:r>
            <a:r>
              <a:rPr lang="en-US" altLang="en-US" sz="2000" dirty="0">
                <a:latin typeface="Calibri" panose="020F0502020204030204" pitchFamily="34" charset="0"/>
              </a:rPr>
              <a:t> - $9gram 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Buy 9 Cups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36870" name="AutoShape 8" descr="data:image/jpeg;base64,/9j/4AAQSkZJRgABAQAAAQABAAD/2wCEAAkGBxQTEhUUExQWFhUXGBoaGBcYGBoYGxgaFxocHBUeGhsaHCggGBwlHBQVITElJSksLi4uFx8zODMsNygtLisBCgoKDg0OGhAQGywkHyQsLCwsLCwsLCwsLCwsLCwsLCwsLCwsLCwsLCwsLCwsLCwsLCwsLCwsLCwsLCwsLCwsLP/AABEIAMIBAwMBIgACEQEDEQH/xAAcAAACAgMBAQAAAAAAAAAAAAAEBQMGAAIHAQj/xABCEAABAwMCAwUFBgQEBQUBAAABAgMRAAQhEjEFQVEGImFxkRMygaGxB0JSwdHwFCNi4TNykvEVFiRDonOCssLSF//EABgBAQEBAQEAAAAAAAAAAAAAAAECAAME/8QAIREBAQACAgICAwEAAAAAAAAAAAECESExEkEDURMyYSL/2gAMAwEAAhEDEQA/AK7dOR3gCOsGoHb4OYAE9djW7y6EwTMA/I15HpbjfM1GHDOBJrVSs+9v1/WvQ8RypCZq8VMBRSf31o5q+WnfSryOfSgG3Wzg4NTJSIMY8Rk0Upbp4k+7Hw/SvEN933gaW+2OqdRxTO2OJIma3TJEoiO6fhUbq/6vgal1QNyB61omFbgE+Bz6UQp2UJkFUQedO+HWbYJUN9JjzxSS9ACUJG2nY4oiyaXpBBiNqrQ2elruyYnYTtNV69DwKi4NUnfp08qZXC16RKZQAonlBx9cVBb8QSFgkHMb/vO1PYKLh3AGnI3NDrc0/d3phxVnJju5kxkGdlDwNKlLI6KFBSBQP3TNe/w5IwUz0IqBTwmSkgdKmC2yMLz0oZA7aHmn0rGkkDcjwIplZJJBg7cp3qZSQIlNbybSC3WWwYzO4rDcIIEgp+dTrbkzFbosdexipKW3ZBHdUPjirt2P4GG4feH/AKaD/wDI/l60H2V7NhJ9u/BQj3QSDqP6Cp+0HacSQk58KvGe6m3fEPOMcciQD/b+1UriPaQCdMqPM0tueJFQ/M0oeIzmnexJpLccSW4oScTt+tWrhb0DAnA+dUZLgChkUPxLtW4DpaOkA7jcx+VaTbWui8QuDrbGAokEx6fStXWQD4Um4BcrfSl1eVfpVysOAreImQCJwMkct8JTv3j0wFZpkFpM57NCConSB40Bee2DRdDCg3yWsaQfEA5I8Yjxrp3Bex7LJC1gOuDYqylHTSDz/qOekbU24lw9DiFpUMKEGa6TBHm4OnjSo90f6j+VZXvEuFezdWgidKiJ69PlWVz266L3F4CsKHh/agbh1JyEx4UfddmUSS2pxA5AZpU9ZPowClwDlsr0NRLKbtIj0+delY6TQB4gE4cQpPmKOtFJX7ihJ602DaX2SVjaI61BpKDhZHzol21WASoeUVC3Bxg+B/WiF6l7V7yQfEYo2ydIO2OQNAoRpI3jp/enrdtgFIn4j5itdNExZLh7qeWycUPc2Rx91Q5EQfWj7W4a2IUk9UHNEKs0qkpdk9F4NaNQzDRc7p94D3SOXgaa21gEpEgj5il6mTIJCh/UgavpmrPwmzf0AhC3BylBTHxIFVOU1t/AJALRyvnP4hy/KqxxWzAO2kD51d3uBurVrKd8mVpBB8c0Nxjsu64kFBQFcwpQImquImShvPjSnGqDGcSlW4pE9bt61YO5q9/8q3Yx7JJHVtaD8iqar95wO4SYWy4OpUhSR/qIg/Cp1TuEhYEd0/2qRliYEg5zI2pg1w0JWkcp5jFGL4VoJ0rCpzAgfCDQovet1AQPUVF7RaYGqfPNEuNAHIKCOdTsJBImFjw3qS3tXNWNIONxiPWm/B7YOPNtwRJyY5DfNaMWrZyFQehFOeENJZQ6/wDhSUjPNX7+dGPNa8Qv7b8UCV+zQYQgQAPAVRf4pSjkmteKXhccJ/YqJqOu1ddOY5LkUBxDiiEkjc+EV69dJSMkCq7d2ylunScHNMjUW7fpWDyNK2UmZPwmtEMnUJBJnYT+zXfPsz+zZLYTc3jYL2ChpQkM8wVDYuc4+757XJ9ItEfZf2TWm2Qq4RpOSEEbAmUlQ6kZ0nbn0PS2WQkQB59SepPOtwIr2rk0m3bKr/au8UE6EGCasFVjtpaK0h1Akp3HhWvTTtzG7u++rV705rKUX/FAXFHujPOsrj4u3kOumBula0EbCZFQvpWQCtsOD8Sfe9OdFOXXJQqFQJ90n9+FebbtoB/CtuYKyD+FQz6KzQj3ZRRlTZg8tJj5GmFyk/8AdTrqWyWE+44pM/dX3k/PPzqplZ0myVXbgXjIhxKlI+lRW3EW14UCk9QKvRuHY91K0/0mR/pOaBcTbOGHGQFeWk1Uzn0PElZTq91QWOmxou3URgGPP9a0u+yyFnUw8UkfdV+u9MezXZW9ddS24lIZ3W8TISkdOZUdgP71c1UXcGcM4Gp4w2lS1HfaAOpVsPM1amOyzDWXnFOR9xJhI817n4RTB+5bt2/ZMDSgf6lHqo8zSG4uyo5NXMdJ3s6RxVtkQy2hsf0jPxUcn4mtBxtTn3s+e9Vhy5EwMn5CtXUH4jpU35ZOjMFvTd90wuVDMRXlvfFYInMH1FVu3vlJUCcx8/PrT5JThaNl7+BHI1p8u2uGg6OM6ZgyevIfrRtnx1XU1WuLoCHVRzyPjQ7NyRR+ab5b8a8qFu//AIjSSfxAaT6jf40k4x2IKpVbr1D8J7qh5EYPxAqKwupqycPuyK6TxyTzi5K9aqQtSFpKlJIBSZSfKiU2LZlSNTKx4znzrrfGeBt3aJ9x0DuuAZHgfxCud8R4Q4yDqSZSYIxnyMgRUZYWKxy2VNJcyCsK8SAT8CM1P2gu1NWLaJJ1qUVHPIwKxpLzitCWkpSACtazlBIJIgGSccq141xG3Tbti4QSAFae8YyczBnmN6mKsc7vLkpEgxIOaX2msrCUSVbmOgySfCK6TYuWjyEB46FBEIGUlCRJTEiCYzVJur4j+UyCrvRrPvLVsAIgDfbxrpE2BGrJb7obBBUfRI5k+AFNr/ggbcgPDUBnwxO3LFGcQcYsmfZp0rulp/mrBkNz91Hj41auxlmx/DHiF40FBCob15LrifdCRsQIyo7nGwNHNbiHn2c9immFIuX8OKyyh0iUA/fI/Efujlvvsw7U/aEbd427ABKTBV7xUo9K5z/zAp5983iVfzikpWQQlOmdKQSMAA8qA4ulDQ1BaFLzoUggkCNlD86ry1xB475rp9t9q5QIfY739KgJPlTK6+1Jj2YU02or5pWNOn9a4M3xXQ0kuMqK1EkLJKQoHYdYHhE0a0poSNZKuqO6geUgqUfGnysnI8Zbw732T7fs3jnsinQ4dhMgxvB61bn0gpIOQQa+aOz1yWXg6zK1tGdW4GMA8v8AerbwX7SLhp5Sn1hxC8aVqCEoUT3TMd1IOD4SeVafJOmvx3tHxTsS4p5ag2uCokQDH0rKKve3KStUv3izOVMKbbaP/ppWkqCRtJMmJ51lV4p8lauAsGArV/mH5ivE3MDvAp9Y9dqxdwpJMkLHof0rP4tB37p6HHz2rx6enYtt5KvdXPgrI9RXhWkHvJIHMxI+VBKsm1bp+I2+Ve2zDrZ7itSeip0+UUaOzNgN5U0sjwB/I1Gt5SjC0hQ8RB9RQLgWokqZUPFBBHpgij7dwxp97w2Pxp02xVqhGdBKZ6gKTXQLVgsWiE41LGtZGBn3QOgAj4zXPGvZpV3ioeW3yrp/FkhbSFJ2KBHpj611+KduXyXpSr64JVVf4pxMg6EHzP5Cjb54hShVUuz3zHWufyZ74i8MfdObS8SgSfSmI48xO5SfET9KrbNgogKWdCTsIlR8h08TAppY8KSchufFRn5YHyNc5NKt2ZjiTLvd1hJOywJ9RuKI4cp5DwZUCdUCRlJn3VJPMePnWltw6cJXoV0wkfKIp3whtZUlDhVLZ1JJJx1HiOdVLNpu9EHalLv8SQEqgACYPj+RFL2nFcwfjVk4w+57VRClZjG4GK8t79f30pUPER9Ki3G3tc3IXWbxmrPw26wKy2smXdk6T02r1fDlNGRkVU8sOZ0m6y4WvhNzOKrX2scG9rbhxKgkoPeJJA089jvt86ccJ3FefaIAeHXAJCdTagCrABKSAT4SRXsxvli89msnAhx64de1MhRXgaoxjmuJABGaI4Vd3DvtFKsRclBKZMFCMycH3jJPypxcWzdsm1LT8hrLrcwl0mSVEDHvHY8gK0uLhLxi3KgrVqSU91QO5nOU454rlLPTtZfaJVhdOoIWoIJEBAZdc0T00p0mAY3gVNxtz2dsxZtpKilEJCUEOKWBlWmJEmTPnQzHaG5KXDdvFsJwj2KUyo9SoyEj4T5VVOF8TeQ+44ha3FlBBUASQCeZ5e6PCqvXCfawXCnLdtIefBXEBoNgBI/qJyonefHnXnDe1TheYQ85/JQFJQAE9yRgpEROIk7Sartul28fjUE/jcWTpR/mPXkBzrziXB1tuJShaX+8E9wEGVYGD570yT2136P+0/FS5qR7TWgCZE7idwSflVU4Rwt24dCG0KWd4G2N5UcAVemLq24faqiHLt1KkyRJQgmMztMbeVJOBXd2W1NWyI1ySqQAlJP4icb7bnpRjWyiYcCuLt1SP5SvZAJJKyEoPICBkxONqB7QdmXLfCVEwO8SRv4AbCnPCOzl0whcqIUTqwlflusJEn86X8dfeZb0uAEuYBSrUfIgZB8KPK71Dqa3XiOKJZs0NtQDpKlqPNax9elPbS9acYQlvf2YlJjvKAyZ8TO9KW+Lu2zCWgkhkYlSU6hOSDGxz86u32ZcCau1fxa0ShpcI/rXz1D76UyN+cVPjuny1G1n2LdcbQtLUJUkECUjBHQmsrqK3RP3qyr8P7Ued+o4RxK6bkw2UnqP02pa5yKTPht8qmdvOoKfH30n0yK1KfaDEEdUwR6biufS0ttEgAlCug/Tam7CHU57qh4HSf0NImkrSrBIPQgkfPNMLbiTqZ1JSsD8M4+BzRZsymIuO9CpQequ789qJcsSrfI67/TehbHi7a4Chn8MR9d6aN2wkaUqRPNJj5e6fSp1o7aM8LUiVBacDZWR8cyKv/Zu+bdaDGtJUlIiDy6flVKete6oakKBBGe6rPiJB+VVPgNvdW94FJSvQZBVyHNJ6HIA35muvx3VRnzFw7VcLU06qRhWQfqKTWfDASpxQkJiByKjtPgN66E3xRq5bDdyN9l7QeU/hOfjPOtrPs97NKgYcQoyFDpHPoajL4r5bhx+Sa1VDbs5MqyTvTW04etXugxVsZ4W0k4SPjmjAmNq5/hvuq/JPUV607Pk+8Y+Zp2xwsJG5nqenSikipCuuuPx4xFytIrngkrJ1b+Faf8AAvGnk1go/HjfR8sii14UpBmRToNgiDXgohLPdJJ0jqavHDXETcvtDwZj0FU77TeJOXCk2VshLqj3nAowhKRtrPioCBz0nxo3tP2xQygtW+TzVXN7rirrDTrkLDxVqUopUAUqAgeBjMVc/wA46T+12WOdmXw8ll11sJIlShsOqQOZ3A8qXcV4M6wv+UvVAJGfeTzjrS/ivF3XYWdXe2Pyx4VLwO3duVmVKhuDqSkLMjaCpSUpiJkq6RNaY3tW40uLa5SjUtpaQeoj/wAd/lV0Z4rZstoSjShlqFJSCFLedAwtyOQOwPMcgBVO7S3ziXClTynMbmAQehAUR86V8OZRlb2vRB0gCNapwASMgZmnx3BtbOFBm7U+8+4ptGoaUNmCtUZUrkRgct6X2100w6s/4gxo1YKYMmCOe2d6YPdjblSA6hIC3TPspwhP4lqOEnw+GaCsOAqYukKuktuIRJUkKChIHdBHnB+FTqHZfcKaeWidaApQ1LkqB6wVeG1TK4gbYKFupSeWqSCoCfTntG9WLtB2t9sCgJEdKorl0QogDUkkYOcA0yb4FqyM8Ju3Wg+6r2bUSFOqJKhyhOSQaDtmFuqIS5qLZBCglUJEH0O/OhOLX93cwtespOE4gQOSRziOXSrLZl5LKFPIbbSTKEyAo7SSgHA23ii8dNOSphest2ylpUl1YSpSAVEFRAGTzmPKvofhdk1aMN27QhDaYwQCSdyQkSVEyT+dc/8As77OJW6bq4bAUILCFAAxOHSPugmdJOSEkjGT0O4WPvZ+RMx+8gjwNVBkgU+ZwT6f2P19Nq9qvXFz3j7p8SBPzrK2xpytdwsGS3Hl/bf0FCOKG4AnqO6aa3jqf+4hQ6KQZHpUDpCuQcRuZTChXKOjLTiCkmCQrwXk+u9Oba8QoQUFJ6jI9QJHxFJmGGScSnxIkCj7fhjqQS2v2gjkTifIflRZDumFzZBbaTpCxMd6CfgoQalTYuNgaXVoHRX81v8AVPrSZp9xtWyhO4Ign0kH4xXVuyHZhSUh653OUtbR4rz/AOPr0qphbwm5SFPZvs5cOj+ahtKN/ag6gr/Kk5n5eNXbh3BmWJKE6lHdazqPkJwkeAApgTUTi67Y4SOVytUritgWFK0DU2fu80jfHUZOP7yLacUW3lpZA6bp9NxVl4wkKHiN/wAqp143BnnToHzXbFP/AH2v/cnFMrfjtqvZ3T4KFc7vE6kkTHjQKGI5A+IJFGlSuvpeaV7rrZ+MflXukfjb/wBQrjjmobavWa19sv8AEqp8Yryrsi1IGVOtgf5p/Kgn+OWqN3tXgkfma5It0/iV61rqNMwg3XSbrt00nDTcnqrPy2qt33aS4ujpTqV4D94qqLXkTtXVeyFzbBoaEpCuZ3qpE1z6+4TcIjUjJBIJ2JiYJE9Kr1ta3V644NWhKT31LVgT0Ayrfy8a7vxF5twFKgCCIIPMVxvtLwdVg8txDyhbO4SQj2i0LPLSYCsaoUT6kZnPD2vDL0r12h5khhJFwPdSEpO2TEcudb2lrcKaWRLDQJ3TJUvmAAZjaTy8aYssjWpbVwpx4DvtOo9k53oJyDE84I5UovO1Li1aUkBAkZGY5561EVSa5t2wO89qUeiDA+JIJ9KsN1xNS7JpHscJIKCE8kmCeuSOlK7HiqW27hYA9quEpViQPvQeU9aZs9pyplpkKShKEgKJ1FSl7qMwYzTltsXp7dqVKXEkp5aVFPKNJ6ic0GOKB4+zZaTrVIBxCRzJUrYDqTyqNDttqV7ZHtSpJIVrIMz4R4b0Pwu0FwoIb0tJSn+Y6o4A/wDsT0pmMvOhbUd/w5TRy6ys/wBCirzzpiltpdltzUIJG0gKHod6N4taIbMIe1gYkp0j4ZojhlyyzPtEkkxC0RqjmAVCBOM74xFVOkhrzirjnvrXImASYE7wOW5p4WfYabq5ALrgCmmDuofcW8PuogCE7qETCfewO27SA+We8oyw0vvT0ccndE7A+8fAZr91dLecK3FFS1mVKOSSfrWkFrvf2XazaOXDq1LduHSpSieSYSAOgweY502v1Eg/HbEAb8oz/vyNS9n7FLFnbsj7rSAZ5kicnaZJ8/HaheJPxPh+h6x8NvTFFaEmkmSSQZOO8Ofh/v1zWVvI8Nz16+GKypU5q3xEhMpIUn9+lRKu5IJSQOoP5VHccJTkgKbP9J1D0NQosnUEGEuJkd5JgpHMkdKJIeTxp6QAmHBznf8AWibVaGzI1g7kJwT1A5eteG1tQJQ+NfMQSmfAyKYdmeGKvHktYU3qhapEBO6o8YBrahtsdB7AW6Hmk3JbcQmT7IOESqN1lIxEzE7xPSretyo0pCQEIAShICUgbAAQAPgK0NdpNONu3ql1C4a3NC3lylAlagBtmkKaONRxBVurZcgeenUn6EfGs4k3k1Wu2t8pFwm4bbYUUkEKClKX3TO2Eg+tWO/vkq9moe64kEHzEj61GK8p0Q8UJCcdRQLD3U5qZ26JQoK3mKXTFLCnncxUal1ApVeFVLMNboNRzXqDWZlwkRUHD+IrZXKTjmOtS3KsUqK8wInx2nlNFZ0NHHdSQZ5UI/xLX3TBBjcTBBlJ+BAPwqndmXnEpWhW6TjIMhQz859abNqyKRpSOI3oLuG9Cw4czjUDCsRgTGNt+tNL/h1mlIPe7ogkEguL3UVHZKRIwOoGMmoeIcC1u3LpdS2UEFKCDKzAKo6b074Chhgy6lL6iAdREpQCJgAk97xwcRUZWOkVK0vkMu+1ZEFM6ZyEqOAoTPKflUiuOKUoFyHBJJSQNJJG5EQchPnFPeJ2du48nZpKjBjA72AY2+VC8V7LtpH8vXpA/wARRnUfERj4Y8TtU+WPttX0jt+DquG1PL0JbGzp7mo/hSEjvfDHlTLhrPsStbdqFJUkFIKhEbakhapVOarV/euKKWjKUgBKEzCQOR6Rzq08EF0twNtPsuBttILyh3WhGnSiRJPlvHKtZdNxsgdYSq4DbjXsStWCsKASOZ07KHl60bdcPs2nO64Xgg+6oAIUQMDGSJ5eEc6n43wtYUVfxYcWARlBAzvBKiRt0pTwmzcKvbvMOOsomY91ShsCfvCd48qZd+2vAO9adcUXFrQSrM6hnMQEjIiIiMACiOyXCzcXrDO4UsaoOyRlRnyBo7i/aRtw6W2UISMBOkT4yOXlXTvsl7Kqt21XTyC2tyfZpO4SeZHIGMf7VW6nUXu6Xg9Bjr5D0/at6q1+7qPIQdiRz5E5mQoc+e5BBDniT0z0zv59I/IfDCqrVwskmRzwMmZyN/8AfPjImtGrkzzG2yo5efz51lapfPlvzI+gNZQVJTwxQGtDmOfMemayUnC07j3k5/8AE7/CsbeWkzv0UkwfPG/xmmVmlDo74ST1EIV/pPdV6jyqFqq52VuFkm3HtU/04I8wYiulfYnwl1pVyp7UChKUhJGynCSfjCB61T+J8XXa/wCCSW+ZAIIVz1A5T8etdE+xji5uWbpSgJS4gYnbRIJk9Sa6421zyk0vyTitDWyjWhro5vDVV7ccP9u2lHtC33pkdIg7+dS9p+0ybdWjUArTOfHb6VzjtD2qfe7zeo6UwrQDtkgqjYZI9KjLP06YYewd1w8WbyHFOe1ZEmFDOr7s9Uz+VPLbjH8U1r5pUQY67j5EelVjhl9CS/csqcaUCE6gdClTCp69PEmmPZ69Dyn/AGLbbaEIC1ITiRqCJAAjGvNTivLpK6vJnnQxNZdO5NDl2rc0015NQhys9pSEs1sk0MV1IlVLIr92BVc4q8rRImNQBPSZI/8AifSmnE1mJqvXdw4RoBVpJnSBurbzOwoJ32UQuXFqBCSABPPJqwFylHBmPZNQr3jk+HQfD9a04ledxQSqDtMKIHxSDFDIneGOXdwoNKTCRKlLOlIPIAxk/uaTXTzjSy2ruxGB4Y5b7VDbX62wUg/emRzn/apXLlLmViTyzHxPhzjwo0pG/dlYiTJ3NNLPtI57PS4kL5ajJONgc5A+FJhbKABVgHbxq8/ZnYsKcPtQlZScA7Z8961k0PKldteWi/8AFBUuN1pJGeSUpER0mtv4JKwr+Fc0JT3nCQRgnSmAOZ6YxNdO7U9i/wCP0kLS2E+6QlP5Zj9KpV79m16wQhtSXUrUBqBiOpWDsKnR8lJvg6FFIWFdCNz0ATvJmuucC7J3Ny02h4m3YQBpTHfUkD8PLzPXajeyPZpixGpZS6+c+1KY0THdQDMchO/e8Yqxu8ZE9PEwJzy7px+g6RTwN15wnsrZ2UlDYUrcrXBMjEgHAPOfActibziAyAT0mSM42J8OWfjuE13xqQoDxxsDjBBBHMnx+gUXfEIEg9eeRt0B+Xy5m20M4hehJ3nY/pgbfvO9AC91wmJJIxvzIHKeZxj1NKXrgkkkkkzznnNBOcQ9me6Rqgwd9OTnpOPnQVscctWzocKlLEaikpiYnEnlMfCsqgHUZJ3k86ysyVAIxPeGIJAHwmR60fw1CHBpMBzMDGfGJz8J/Ko1OocAOnUBjSQQc7ZHL+1Brt4/w9WBKkLyRHNtQyDXNZm/eNMn/qhKh7u4UfA7Yq0/Zh2mbXdrYSyhnW3rSEp06tJ54zhWPjVWHEUltCi42kAEFxxSVuQRjSRPU7+FL+FcTSLlD7ROptc6zClumO+B7oSkpwVHAx8OmCcpw+g3URURr3hXEEXLKHWyClQBkV6tMV2cXNPtV4M2vS8pRSsJI7okqAO0EgDKt/GudC4S2zoacJJdClqUNOE5QImZB8QPKutfabwkvsJUifaNkkRzB3HyBrk6bFKwf4labUnuhS0rlZ/yxt4kjw2rnn264XgUu4fftwlDTjjKRpU5PKZVlWVkEnac1irtptxSbZBZa9n/ADVAmYAxJJkkqIEcyfCmHGbrTbBq3dZcQhIGls96B0Ekemc0j7L2rfsl3FyJa1Sls/8AdWBurqlM4GxJNGEno5f1C9xVJCVbBU4kTgxMbxINeN3U7GlHGrtK1EpSlI5BIAA8AByqNhDoCSB72w3J8gK6RFWJL9bB2kTl0sJnSR6VEXHdIXODTwFj9pXir4J2qri/V1qA3iiazLMp0GtVPoRkkD61XF3S43qAGfPxoKxLvyuAkhIJjUcx4gTmlV/bKZXhWsHOqInzEmh0r58xRb953BifOp52YBuXSogqEY3itFpIE7ii1OIWBCQkj7udJ9cj6eVbl9CsFAQf6ceo2qtg2ukNFljOp1Z7ypMIA5AbAAZqVPFU2bjKmshSApXWFbfEZpI1ZHSpesBAwTz8gOtQIYU6Sc4ACRzIGMTvAA260aau58D7ZNlGvfSOp/T9xUHEe2BcORCMx8538tvA56cVsr5bJgGU9KsNpx1BGTpPj+v73qbKYvS+JGd+c/Mf/r5+MGFd6raSfH45qvW96k5Bn6bR+n7NGpuR1yfzj84Px86gmP8AEgAdf7EY9P3tUDj5OT4xvzH7/e4RdEzPwnxn6E+lQuXUTzP+4+h/fPMJurmJzkzjzFAoRJJPP+9RoJUZP72/Wp5/fqKWbFSfD5VlapP7z+tZQwS3dEa0EmNxzHnTRniAVBT3VDaefkeXkfWKWuWOslxEpWNyOf8AmB3+vnWrDbinEtqQUrVtpy2oDfSRscZ+cUaUj/5cS6tSwoZk6conrskmJ54mcdagsbR4+0tkJQ1pytayR3SZABgnPIU14reO2+ha2gCOYIJ8lFJwKU8M4gl9xanVhCjJTuEzACQqOQ3q+dDja1fZv2tVw5wW765ZWcHMIUT4/dPyPnjvDLqXUhSTINfM3GWLi5Sn2hQYGr2mqZTyOJJMCYHLNNOxnb1ywIaW57VrEEAykfHcfOrlRli6t9oNwWm0FQPsVEhZGYONGr+n3viBXNL3iTaE/wCMh5kzDayFFJ/pJJlPgrauqI4jbcSZ7q0nUPdn6Vz/AIt9mC0uS2oFM+6ofuaLjvlplrhUrkBTQKWmGpRrBS0kqMHIJ7ug5BxOI60tfsn1tBSBrbbGdB2MAq7pzOc+dPeO8Du7c4QSgbR3gJ3A5geFLuGXrjLS0qxqJOogg7AR8vnU2XFUsqqNqClZ2g/Gm3Z27Q27rcMAJIHMCY/IGt1uNaQtTetxRJ1TpESRsmJONz1oC6IOyQkdBP1Jmr7HQi5vkaCB+NUf5ScflQQv1FsIJwNqIdDSWAlKQpZypZ3AGwHSh1cLIbDmoQRMf361pprsKpUGpbVpJBKp8APzpoeEFKZAREAyok+n+1BPIj3gPhW3saD3ERjahxiiQ2CkGQc56j4VosRjlNLMaRqxIHnRFk2gL0vSU+BIocAdabWvAlutKdCkp0kAJJMmem89TyHmQKzBL60SlX8pRI8dxU9vwrulbp0p9K3ZCLYhThCliYQMgTzNLr2+cfVnbkkbCsLWXd2DCECGwZA5k9TWJDjohIJAOPOvF2GkAlQnpU/CEZlSylCTJj3sbRiJrWtBrfC0BWl9yFAfdzB8Z8KVXTQSSAZHWsu7iVk/Pmck59flWinRp8aJtXCND5TsSPKmllxleyjS1LGNR57Co1imyVPK1I4gVDf9/nU7SiT+/wB8hVVtbop8qc293In97/71NxMpyhyMD94/tWxXj1/Wl7bnl5eRipA7+X6Gp0U63QDsKyoUqEZ+sVlDGCVLEAHTHp6fd+nhUd3cqJhCglwjAAEmeskb/sV4+hxHur1pH3XDCh5Lj6+tKOK3aVwpILbgBBSdiP6VAkGtIraPizVyiEvGQdu9Iz1jY03seMG5025YaSkJkn2aRCUjrGJwJHWqgm5VO5mrNehBYKlPpDpAIbSkjzBO3Tl8au4plFcY40EJUlJ74lIAiE/iJJ3J5eEUp4Jw1D6VlZU2hA99KZBWdpUevQZqDhdmyfZl5xQBUSsJEwkTA8SoirO5xRhIBGlKUf4TScJR/VH33DjKtvSC/wCeIrtX2XXLNxQbdKVAgiZAUPEcjtV87Ofa8tEJuEyOpyP1FcxvLj2q1KUT4UFHxq5PtF0+l7HtfZ3ABCgmeW49aLfsGHkxCFg+Rr5hadKT3CQfAx9KbWXaa5a2cJ8/7U8p06t2h+z5Ck/9PDZ3jl/aqPc/Z/dAwQCPOvLT7TLlPvSfjPyNM2ftTV95H/iPyNZuSodg7g4JArdzsHcxAUkjxkU4/wD6cnmgf6TUS/tMT+Ef6TW4bksX2Ru20AAhUcgYj1pUvs1dqMFs09f+0cnYH4JH50ruO3jh2T8Sfy2o0d1ojsc7HeKU+dajs6lJ/mOA+X96W3faR9eZAHgP2KWOPOOblSvp+lIPnri1a90a1ev9qXXfHHF4T3E9Bv60tKCNxTCwsZypJii2QzktO9H8PsytQ090cyrYdKNfsWlRp7pwBiZPlNM+HWgS4hEyRKj4kbGpuRmKv37JSrSFBfiKMBY9mEwoLByoHcc8HFE9p3glwoTGQJ2wozPlIiq/qNM5jXg//g7QObrWkjEqG/jAGKT3yEau4IqNDm28DeOlGOIa1hSSdMSAuFT0nTtW6bsNpUTpjYfKtHbcjB36UfbvaSorSQDAHhExPgZNavPICeRUdyPlW3ToAnxre3d0+VeeynJMA+tYtsctqdg1ZuMfv98qlVdAeG/PxpGHiMSa1JmtoLAh7xPr/avar4UeprK3iVvWggwTq6SIPqMfGKhXZ6jBGTyUBJ9d/MGjnLTvEjO+Dt5mDBIxGBtkmoBfKSdK0EjoE7xv3TMgeBNctr0Ac4XGQlJ/pUYV8x9fWrAllpDbOlCQklOtSwCSVYUT1GSBnGIFCNuhQlsjwnI/0zI+EVtw/gN09qKVtpbmQFKMTP3UgSPl8ae+2hdd8M0vENsqeEH+WkKgGdzoyE+lCX/DFiVLtlNj+hRIHwlUU7/4q9ZLU2paSSZKkzB6b9Pzoe+7UrcOrY9ef+1VNjhHwjhNsbQuOyXCTp7xEDYYHrmtrJ+3S0W9lCckSTSq6uXFD3FhByO6YM9IGRM1qxcMhCQWyVzK1HOOgBBjkJrXG3s7kef8NWsktgETG4n0mahf4Y4N49RRjdu06hxZHs9IhITkrPjPKtuGtMBlZXlw7dABtA8arqJKLayWskISVRvHKt7exdUooQgqUMkDkPE8qacEuFQW2gSok4Tuf02rS9bfQYKVIkjvTjbmRtuad3Y0WLZXOnTmtbe01zkBXIHnG4nrRamIMh1BP/uH1TW1s0AcnvdZBT6RNbbaYm2t9PeU4FcwNJE+lCKZRqhJMf1QPpTIoS22FFIU45JE50iSAAOuJ9BQD7QEYzz8/wB4+FEZM82FIhsYHvKJGT4dBW1sO7pA8/PnPIfE0Mi4VpCBt0HMn6mtmEuQoDEZMmP3tTpkh0pUkjJ6YMH6VLe3ywII00ucQRvTLhVslxKytZEYSOvWiyTlp9PbdBbWhazgQSIONQxnwmj1cZShZUjvHTCZ2HU+NK1vqKikjUpUAeQnagVskYVIPSjx32d6Tke1UpalCdySfoBvUDzs4A8q8Axv8KO4fettgEoJUDMzv08qrWgCtntM+IgjkfOirZ8NgHQlR3lQn0qZNz7R0LUkadU7Y8qbcfukOAYG3KPyopkIrl9TmopTAiVATGOeTQEEmm3C20AkrkjaORHjFZduI16kiIrfwWbD3HDlpSCogTsKEBO1GXl4V5JodCPOazMWwIkE/GolIIFTEwa8UvBFabYPNZRCECKylOlxSf5TfiM+NGNpBCgRI6HI51lZXCusIbg9xpX3iuCrmROxO8UyS8oJMKPPmfGsrKpoR8aWTpJJJ8aWKNZWV1w6Te1z7NuEtIBJjOJxsK19qpK4SogKmQCRPn1rKyud7VOiLj6QHDAA8sV7wJlKku6kgwExIBiSZjpWVlXP1F7E2bYDK1AAELVBAyI0xB5RJ9ashGq2UTkluSTkkwrfrWVlc8lYucpNTWvv/A/SsrK71yF25wj/ACmhnjmsrKidl7w7/FTWXvL4/U1lZTf2b0gayc0Ta7HzrKytkYntP8dvzH1FE3w/6keZrKyoJZxFI1UWkdweVZWVV6gndBuHIrdRxWVlZmrJwa0erKyqFQJ3FT9a9rK1aIHd6xvevKyt6apVCsrKyoZ//9k="/>
          <p:cNvSpPr>
            <a:spLocks noChangeAspect="1" noChangeArrowheads="1"/>
          </p:cNvSpPr>
          <p:nvPr/>
        </p:nvSpPr>
        <p:spPr bwMode="auto">
          <a:xfrm>
            <a:off x="1973264" y="-5794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sp>
        <p:nvSpPr>
          <p:cNvPr id="36871" name="AutoShape 10" descr="data:image/jpeg;base64,/9j/4AAQSkZJRgABAQAAAQABAAD/2wCEAAkGBxQTEhUUExQWFhUXGBoaGBcYGBoYGxgaFxocHBUeGhsaHCggGBwlHBQVITElJSksLi4uFx8zODMsNygtLisBCgoKDg0OGhAQGywkHyQsLCwsLCwsLCwsLCwsLCwsLCwsLCwsLCwsLCwsLCwsLCwsLCwsLCwsLCwsLCwsLCwsLP/AABEIAMIBAwMBIgACEQEDEQH/xAAcAAACAgMBAQAAAAAAAAAAAAAEBQMGAAIHAQj/xABCEAABAwMCAwUFBgQEBQUBAAABAgMRAAQhEjEFQVEGImFxkRMygaGxB0JSwdHwFCNi4TNykvEVFiRDonOCssLSF//EABgBAQEBAQEAAAAAAAAAAAAAAAECAAME/8QAIREBAQACAgICAwEAAAAAAAAAAAECESExEkEDURMyYSL/2gAMAwEAAhEDEQA/AK7dOR3gCOsGoHb4OYAE9djW7y6EwTMA/I15HpbjfM1GHDOBJrVSs+9v1/WvQ8RypCZq8VMBRSf31o5q+WnfSryOfSgG3Wzg4NTJSIMY8Rk0Upbp4k+7Hw/SvEN933gaW+2OqdRxTO2OJIma3TJEoiO6fhUbq/6vgal1QNyB61omFbgE+Bz6UQp2UJkFUQedO+HWbYJUN9JjzxSS9ACUJG2nY4oiyaXpBBiNqrQ2elruyYnYTtNV69DwKi4NUnfp08qZXC16RKZQAonlBx9cVBb8QSFgkHMb/vO1PYKLh3AGnI3NDrc0/d3phxVnJju5kxkGdlDwNKlLI6KFBSBQP3TNe/w5IwUz0IqBTwmSkgdKmC2yMLz0oZA7aHmn0rGkkDcjwIplZJJBg7cp3qZSQIlNbybSC3WWwYzO4rDcIIEgp+dTrbkzFbosdexipKW3ZBHdUPjirt2P4GG4feH/AKaD/wDI/l60H2V7NhJ9u/BQj3QSDqP6Cp+0HacSQk58KvGe6m3fEPOMcciQD/b+1UriPaQCdMqPM0tueJFQ/M0oeIzmnexJpLccSW4oScTt+tWrhb0DAnA+dUZLgChkUPxLtW4DpaOkA7jcx+VaTbWui8QuDrbGAokEx6fStXWQD4Um4BcrfSl1eVfpVysOAreImQCJwMkct8JTv3j0wFZpkFpM57NCConSB40Bee2DRdDCg3yWsaQfEA5I8Yjxrp3Bex7LJC1gOuDYqylHTSDz/qOekbU24lw9DiFpUMKEGa6TBHm4OnjSo90f6j+VZXvEuFezdWgidKiJ69PlWVz266L3F4CsKHh/agbh1JyEx4UfddmUSS2pxA5AZpU9ZPowClwDlsr0NRLKbtIj0+delY6TQB4gE4cQpPmKOtFJX7ihJ602DaX2SVjaI61BpKDhZHzol21WASoeUVC3Bxg+B/WiF6l7V7yQfEYo2ydIO2OQNAoRpI3jp/enrdtgFIn4j5itdNExZLh7qeWycUPc2Rx91Q5EQfWj7W4a2IUk9UHNEKs0qkpdk9F4NaNQzDRc7p94D3SOXgaa21gEpEgj5il6mTIJCh/UgavpmrPwmzf0AhC3BylBTHxIFVOU1t/AJALRyvnP4hy/KqxxWzAO2kD51d3uBurVrKd8mVpBB8c0Nxjsu64kFBQFcwpQImquImShvPjSnGqDGcSlW4pE9bt61YO5q9/8q3Yx7JJHVtaD8iqar95wO4SYWy4OpUhSR/qIg/Cp1TuEhYEd0/2qRliYEg5zI2pg1w0JWkcp5jFGL4VoJ0rCpzAgfCDQovet1AQPUVF7RaYGqfPNEuNAHIKCOdTsJBImFjw3qS3tXNWNIONxiPWm/B7YOPNtwRJyY5DfNaMWrZyFQehFOeENJZQ6/wDhSUjPNX7+dGPNa8Qv7b8UCV+zQYQgQAPAVRf4pSjkmteKXhccJ/YqJqOu1ddOY5LkUBxDiiEkjc+EV69dJSMkCq7d2ylunScHNMjUW7fpWDyNK2UmZPwmtEMnUJBJnYT+zXfPsz+zZLYTc3jYL2ChpQkM8wVDYuc4+757XJ9ItEfZf2TWm2Qq4RpOSEEbAmUlQ6kZ0nbn0PS2WQkQB59SepPOtwIr2rk0m3bKr/au8UE6EGCasFVjtpaK0h1Akp3HhWvTTtzG7u++rV705rKUX/FAXFHujPOsrj4u3kOumBula0EbCZFQvpWQCtsOD8Sfe9OdFOXXJQqFQJ90n9+FebbtoB/CtuYKyD+FQz6KzQj3ZRRlTZg8tJj5GmFyk/8AdTrqWyWE+44pM/dX3k/PPzqplZ0myVXbgXjIhxKlI+lRW3EW14UCk9QKvRuHY91K0/0mR/pOaBcTbOGHGQFeWk1Uzn0PElZTq91QWOmxou3URgGPP9a0u+yyFnUw8UkfdV+u9MezXZW9ddS24lIZ3W8TISkdOZUdgP71c1UXcGcM4Gp4w2lS1HfaAOpVsPM1amOyzDWXnFOR9xJhI817n4RTB+5bt2/ZMDSgf6lHqo8zSG4uyo5NXMdJ3s6RxVtkQy2hsf0jPxUcn4mtBxtTn3s+e9Vhy5EwMn5CtXUH4jpU35ZOjMFvTd90wuVDMRXlvfFYInMH1FVu3vlJUCcx8/PrT5JThaNl7+BHI1p8u2uGg6OM6ZgyevIfrRtnx1XU1WuLoCHVRzyPjQ7NyRR+ab5b8a8qFu//AIjSSfxAaT6jf40k4x2IKpVbr1D8J7qh5EYPxAqKwupqycPuyK6TxyTzi5K9aqQtSFpKlJIBSZSfKiU2LZlSNTKx4znzrrfGeBt3aJ9x0DuuAZHgfxCud8R4Q4yDqSZSYIxnyMgRUZYWKxy2VNJcyCsK8SAT8CM1P2gu1NWLaJJ1qUVHPIwKxpLzitCWkpSACtazlBIJIgGSccq141xG3Tbti4QSAFae8YyczBnmN6mKsc7vLkpEgxIOaX2msrCUSVbmOgySfCK6TYuWjyEB46FBEIGUlCRJTEiCYzVJur4j+UyCrvRrPvLVsAIgDfbxrpE2BGrJb7obBBUfRI5k+AFNr/ggbcgPDUBnwxO3LFGcQcYsmfZp0rulp/mrBkNz91Hj41auxlmx/DHiF40FBCob15LrifdCRsQIyo7nGwNHNbiHn2c9immFIuX8OKyyh0iUA/fI/Efujlvvsw7U/aEbd427ABKTBV7xUo9K5z/zAp5983iVfzikpWQQlOmdKQSMAA8qA4ulDQ1BaFLzoUggkCNlD86ry1xB475rp9t9q5QIfY739KgJPlTK6+1Jj2YU02or5pWNOn9a4M3xXQ0kuMqK1EkLJKQoHYdYHhE0a0poSNZKuqO6geUgqUfGnysnI8Zbw732T7fs3jnsinQ4dhMgxvB61bn0gpIOQQa+aOz1yWXg6zK1tGdW4GMA8v8AerbwX7SLhp5Sn1hxC8aVqCEoUT3TMd1IOD4SeVafJOmvx3tHxTsS4p5ag2uCokQDH0rKKve3KStUv3izOVMKbbaP/ppWkqCRtJMmJ51lV4p8lauAsGArV/mH5ivE3MDvAp9Y9dqxdwpJMkLHof0rP4tB37p6HHz2rx6enYtt5KvdXPgrI9RXhWkHvJIHMxI+VBKsm1bp+I2+Ve2zDrZ7itSeip0+UUaOzNgN5U0sjwB/I1Gt5SjC0hQ8RB9RQLgWokqZUPFBBHpgij7dwxp97w2Pxp02xVqhGdBKZ6gKTXQLVgsWiE41LGtZGBn3QOgAj4zXPGvZpV3ioeW3yrp/FkhbSFJ2KBHpj611+KduXyXpSr64JVVf4pxMg6EHzP5Cjb54hShVUuz3zHWufyZ74i8MfdObS8SgSfSmI48xO5SfET9KrbNgogKWdCTsIlR8h08TAppY8KSchufFRn5YHyNc5NKt2ZjiTLvd1hJOywJ9RuKI4cp5DwZUCdUCRlJn3VJPMePnWltw6cJXoV0wkfKIp3whtZUlDhVLZ1JJJx1HiOdVLNpu9EHalLv8SQEqgACYPj+RFL2nFcwfjVk4w+57VRClZjG4GK8t79f30pUPER9Ki3G3tc3IXWbxmrPw26wKy2smXdk6T02r1fDlNGRkVU8sOZ0m6y4WvhNzOKrX2scG9rbhxKgkoPeJJA089jvt86ccJ3FefaIAeHXAJCdTagCrABKSAT4SRXsxvli89msnAhx64de1MhRXgaoxjmuJABGaI4Vd3DvtFKsRclBKZMFCMycH3jJPypxcWzdsm1LT8hrLrcwl0mSVEDHvHY8gK0uLhLxi3KgrVqSU91QO5nOU454rlLPTtZfaJVhdOoIWoIJEBAZdc0T00p0mAY3gVNxtz2dsxZtpKilEJCUEOKWBlWmJEmTPnQzHaG5KXDdvFsJwj2KUyo9SoyEj4T5VVOF8TeQ+44ha3FlBBUASQCeZ5e6PCqvXCfawXCnLdtIefBXEBoNgBI/qJyonefHnXnDe1TheYQ85/JQFJQAE9yRgpEROIk7Sartul28fjUE/jcWTpR/mPXkBzrziXB1tuJShaX+8E9wEGVYGD570yT2136P+0/FS5qR7TWgCZE7idwSflVU4Rwt24dCG0KWd4G2N5UcAVemLq24faqiHLt1KkyRJQgmMztMbeVJOBXd2W1NWyI1ySqQAlJP4icb7bnpRjWyiYcCuLt1SP5SvZAJJKyEoPICBkxONqB7QdmXLfCVEwO8SRv4AbCnPCOzl0whcqIUTqwlflusJEn86X8dfeZb0uAEuYBSrUfIgZB8KPK71Dqa3XiOKJZs0NtQDpKlqPNax9elPbS9acYQlvf2YlJjvKAyZ8TO9KW+Lu2zCWgkhkYlSU6hOSDGxz86u32ZcCau1fxa0ShpcI/rXz1D76UyN+cVPjuny1G1n2LdcbQtLUJUkECUjBHQmsrqK3RP3qyr8P7Ued+o4RxK6bkw2UnqP02pa5yKTPht8qmdvOoKfH30n0yK1KfaDEEdUwR6biufS0ttEgAlCug/Tam7CHU57qh4HSf0NImkrSrBIPQgkfPNMLbiTqZ1JSsD8M4+BzRZsymIuO9CpQequ789qJcsSrfI67/TehbHi7a4Chn8MR9d6aN2wkaUqRPNJj5e6fSp1o7aM8LUiVBacDZWR8cyKv/Zu+bdaDGtJUlIiDy6flVKete6oakKBBGe6rPiJB+VVPgNvdW94FJSvQZBVyHNJ6HIA35muvx3VRnzFw7VcLU06qRhWQfqKTWfDASpxQkJiByKjtPgN66E3xRq5bDdyN9l7QeU/hOfjPOtrPs97NKgYcQoyFDpHPoajL4r5bhx+Sa1VDbs5MqyTvTW04etXugxVsZ4W0k4SPjmjAmNq5/hvuq/JPUV607Pk+8Y+Zp2xwsJG5nqenSikipCuuuPx4xFytIrngkrJ1b+Faf8AAvGnk1go/HjfR8sii14UpBmRToNgiDXgohLPdJJ0jqavHDXETcvtDwZj0FU77TeJOXCk2VshLqj3nAowhKRtrPioCBz0nxo3tP2xQygtW+TzVXN7rirrDTrkLDxVqUopUAUqAgeBjMVc/wA46T+12WOdmXw8ll11sJIlShsOqQOZ3A8qXcV4M6wv+UvVAJGfeTzjrS/ivF3XYWdXe2Pyx4VLwO3duVmVKhuDqSkLMjaCpSUpiJkq6RNaY3tW40uLa5SjUtpaQeoj/wAd/lV0Z4rZstoSjShlqFJSCFLedAwtyOQOwPMcgBVO7S3ziXClTynMbmAQehAUR86V8OZRlb2vRB0gCNapwASMgZmnx3BtbOFBm7U+8+4ptGoaUNmCtUZUrkRgct6X2100w6s/4gxo1YKYMmCOe2d6YPdjblSA6hIC3TPspwhP4lqOEnw+GaCsOAqYukKuktuIRJUkKChIHdBHnB+FTqHZfcKaeWidaApQ1LkqB6wVeG1TK4gbYKFupSeWqSCoCfTntG9WLtB2t9sCgJEdKorl0QogDUkkYOcA0yb4FqyM8Ju3Wg+6r2bUSFOqJKhyhOSQaDtmFuqIS5qLZBCglUJEH0O/OhOLX93cwtespOE4gQOSRziOXSrLZl5LKFPIbbSTKEyAo7SSgHA23ii8dNOSphest2ylpUl1YSpSAVEFRAGTzmPKvofhdk1aMN27QhDaYwQCSdyQkSVEyT+dc/8As77OJW6bq4bAUILCFAAxOHSPugmdJOSEkjGT0O4WPvZ+RMx+8gjwNVBkgU+ZwT6f2P19Nq9qvXFz3j7p8SBPzrK2xpytdwsGS3Hl/bf0FCOKG4AnqO6aa3jqf+4hQ6KQZHpUDpCuQcRuZTChXKOjLTiCkmCQrwXk+u9Oba8QoQUFJ6jI9QJHxFJmGGScSnxIkCj7fhjqQS2v2gjkTifIflRZDumFzZBbaTpCxMd6CfgoQalTYuNgaXVoHRX81v8AVPrSZp9xtWyhO4Ign0kH4xXVuyHZhSUh653OUtbR4rz/AOPr0qphbwm5SFPZvs5cOj+ahtKN/ag6gr/Kk5n5eNXbh3BmWJKE6lHdazqPkJwkeAApgTUTi67Y4SOVytUritgWFK0DU2fu80jfHUZOP7yLacUW3lpZA6bp9NxVl4wkKHiN/wAqp143BnnToHzXbFP/AH2v/cnFMrfjtqvZ3T4KFc7vE6kkTHjQKGI5A+IJFGlSuvpeaV7rrZ+MflXukfjb/wBQrjjmobavWa19sv8AEqp8Yryrsi1IGVOtgf5p/Kgn+OWqN3tXgkfma5It0/iV61rqNMwg3XSbrt00nDTcnqrPy2qt33aS4ujpTqV4D94qqLXkTtXVeyFzbBoaEpCuZ3qpE1z6+4TcIjUjJBIJ2JiYJE9Kr1ta3V644NWhKT31LVgT0Ayrfy8a7vxF5twFKgCCIIPMVxvtLwdVg8txDyhbO4SQj2i0LPLSYCsaoUT6kZnPD2vDL0r12h5khhJFwPdSEpO2TEcudb2lrcKaWRLDQJ3TJUvmAAZjaTy8aYssjWpbVwpx4DvtOo9k53oJyDE84I5UovO1Li1aUkBAkZGY5561EVSa5t2wO89qUeiDA+JIJ9KsN1xNS7JpHscJIKCE8kmCeuSOlK7HiqW27hYA9quEpViQPvQeU9aZs9pyplpkKShKEgKJ1FSl7qMwYzTltsXp7dqVKXEkp5aVFPKNJ6ic0GOKB4+zZaTrVIBxCRzJUrYDqTyqNDttqV7ZHtSpJIVrIMz4R4b0Pwu0FwoIb0tJSn+Y6o4A/wDsT0pmMvOhbUd/w5TRy6ys/wBCirzzpiltpdltzUIJG0gKHod6N4taIbMIe1gYkp0j4ZojhlyyzPtEkkxC0RqjmAVCBOM74xFVOkhrzirjnvrXImASYE7wOW5p4WfYabq5ALrgCmmDuofcW8PuogCE7qETCfewO27SA+We8oyw0vvT0ccndE7A+8fAZr91dLecK3FFS1mVKOSSfrWkFrvf2XazaOXDq1LduHSpSieSYSAOgweY502v1Eg/HbEAb8oz/vyNS9n7FLFnbsj7rSAZ5kicnaZJ8/HaheJPxPh+h6x8NvTFFaEmkmSSQZOO8Ofh/v1zWVvI8Nz16+GKypU5q3xEhMpIUn9+lRKu5IJSQOoP5VHccJTkgKbP9J1D0NQosnUEGEuJkd5JgpHMkdKJIeTxp6QAmHBznf8AWibVaGzI1g7kJwT1A5eteG1tQJQ+NfMQSmfAyKYdmeGKvHktYU3qhapEBO6o8YBrahtsdB7AW6Hmk3JbcQmT7IOESqN1lIxEzE7xPSretyo0pCQEIAShICUgbAAQAPgK0NdpNONu3ql1C4a3NC3lylAlagBtmkKaONRxBVurZcgeenUn6EfGs4k3k1Wu2t8pFwm4bbYUUkEKClKX3TO2Eg+tWO/vkq9moe64kEHzEj61GK8p0Q8UJCcdRQLD3U5qZ26JQoK3mKXTFLCnncxUal1ApVeFVLMNboNRzXqDWZlwkRUHD+IrZXKTjmOtS3KsUqK8wInx2nlNFZ0NHHdSQZ5UI/xLX3TBBjcTBBlJ+BAPwqndmXnEpWhW6TjIMhQz859abNqyKRpSOI3oLuG9Cw4czjUDCsRgTGNt+tNL/h1mlIPe7ogkEguL3UVHZKRIwOoGMmoeIcC1u3LpdS2UEFKCDKzAKo6b074Chhgy6lL6iAdREpQCJgAk97xwcRUZWOkVK0vkMu+1ZEFM6ZyEqOAoTPKflUiuOKUoFyHBJJSQNJJG5EQchPnFPeJ2du48nZpKjBjA72AY2+VC8V7LtpH8vXpA/wARRnUfERj4Y8TtU+WPttX0jt+DquG1PL0JbGzp7mo/hSEjvfDHlTLhrPsStbdqFJUkFIKhEbakhapVOarV/euKKWjKUgBKEzCQOR6Rzq08EF0twNtPsuBttILyh3WhGnSiRJPlvHKtZdNxsgdYSq4DbjXsStWCsKASOZ07KHl60bdcPs2nO64Xgg+6oAIUQMDGSJ5eEc6n43wtYUVfxYcWARlBAzvBKiRt0pTwmzcKvbvMOOsomY91ShsCfvCd48qZd+2vAO9adcUXFrQSrM6hnMQEjIiIiMACiOyXCzcXrDO4UsaoOyRlRnyBo7i/aRtw6W2UISMBOkT4yOXlXTvsl7Kqt21XTyC2tyfZpO4SeZHIGMf7VW6nUXu6Xg9Bjr5D0/at6q1+7qPIQdiRz5E5mQoc+e5BBDniT0z0zv59I/IfDCqrVwskmRzwMmZyN/8AfPjImtGrkzzG2yo5efz51lapfPlvzI+gNZQVJTwxQGtDmOfMemayUnC07j3k5/8AE7/CsbeWkzv0UkwfPG/xmmVmlDo74ST1EIV/pPdV6jyqFqq52VuFkm3HtU/04I8wYiulfYnwl1pVyp7UChKUhJGynCSfjCB61T+J8XXa/wCCSW+ZAIIVz1A5T8etdE+xji5uWbpSgJS4gYnbRIJk9Sa6421zyk0vyTitDWyjWhro5vDVV7ccP9u2lHtC33pkdIg7+dS9p+0ybdWjUArTOfHb6VzjtD2qfe7zeo6UwrQDtkgqjYZI9KjLP06YYewd1w8WbyHFOe1ZEmFDOr7s9Uz+VPLbjH8U1r5pUQY67j5EelVjhl9CS/csqcaUCE6gdClTCp69PEmmPZ69Dyn/AGLbbaEIC1ITiRqCJAAjGvNTivLpK6vJnnQxNZdO5NDl2rc0015NQhys9pSEs1sk0MV1IlVLIr92BVc4q8rRImNQBPSZI/8AifSmnE1mJqvXdw4RoBVpJnSBurbzOwoJ32UQuXFqBCSABPPJqwFylHBmPZNQr3jk+HQfD9a04ledxQSqDtMKIHxSDFDIneGOXdwoNKTCRKlLOlIPIAxk/uaTXTzjSy2ruxGB4Y5b7VDbX62wUg/emRzn/apXLlLmViTyzHxPhzjwo0pG/dlYiTJ3NNLPtI57PS4kL5ajJONgc5A+FJhbKABVgHbxq8/ZnYsKcPtQlZScA7Z8961k0PKldteWi/8AFBUuN1pJGeSUpER0mtv4JKwr+Fc0JT3nCQRgnSmAOZ6YxNdO7U9i/wCP0kLS2E+6QlP5Zj9KpV79m16wQhtSXUrUBqBiOpWDsKnR8lJvg6FFIWFdCNz0ATvJmuucC7J3Ny02h4m3YQBpTHfUkD8PLzPXajeyPZpixGpZS6+c+1KY0THdQDMchO/e8Yqxu8ZE9PEwJzy7px+g6RTwN15wnsrZ2UlDYUrcrXBMjEgHAPOfActibziAyAT0mSM42J8OWfjuE13xqQoDxxsDjBBBHMnx+gUXfEIEg9eeRt0B+Xy5m20M4hehJ3nY/pgbfvO9AC91wmJJIxvzIHKeZxj1NKXrgkkkkkzznnNBOcQ9me6Rqgwd9OTnpOPnQVscctWzocKlLEaikpiYnEnlMfCsqgHUZJ3k86ysyVAIxPeGIJAHwmR60fw1CHBpMBzMDGfGJz8J/Ko1OocAOnUBjSQQc7ZHL+1Brt4/w9WBKkLyRHNtQyDXNZm/eNMn/qhKh7u4UfA7Yq0/Zh2mbXdrYSyhnW3rSEp06tJ54zhWPjVWHEUltCi42kAEFxxSVuQRjSRPU7+FL+FcTSLlD7ROptc6zClumO+B7oSkpwVHAx8OmCcpw+g3URURr3hXEEXLKHWyClQBkV6tMV2cXNPtV4M2vS8pRSsJI7okqAO0EgDKt/GudC4S2zoacJJdClqUNOE5QImZB8QPKutfabwkvsJUifaNkkRzB3HyBrk6bFKwf4labUnuhS0rlZ/yxt4kjw2rnn264XgUu4fftwlDTjjKRpU5PKZVlWVkEnac1irtptxSbZBZa9n/ADVAmYAxJJkkqIEcyfCmHGbrTbBq3dZcQhIGls96B0Ekemc0j7L2rfsl3FyJa1Sls/8AdWBurqlM4GxJNGEno5f1C9xVJCVbBU4kTgxMbxINeN3U7GlHGrtK1EpSlI5BIAA8AByqNhDoCSB72w3J8gK6RFWJL9bB2kTl0sJnSR6VEXHdIXODTwFj9pXir4J2qri/V1qA3iiazLMp0GtVPoRkkD61XF3S43qAGfPxoKxLvyuAkhIJjUcx4gTmlV/bKZXhWsHOqInzEmh0r58xRb953BifOp52YBuXSogqEY3itFpIE7ii1OIWBCQkj7udJ9cj6eVbl9CsFAQf6ceo2qtg2ukNFljOp1Z7ypMIA5AbAAZqVPFU2bjKmshSApXWFbfEZpI1ZHSpesBAwTz8gOtQIYU6Sc4ACRzIGMTvAA260aau58D7ZNlGvfSOp/T9xUHEe2BcORCMx8538tvA56cVsr5bJgGU9KsNpx1BGTpPj+v73qbKYvS+JGd+c/Mf/r5+MGFd6raSfH45qvW96k5Bn6bR+n7NGpuR1yfzj84Px86gmP8AEgAdf7EY9P3tUDj5OT4xvzH7/e4RdEzPwnxn6E+lQuXUTzP+4+h/fPMJurmJzkzjzFAoRJJPP+9RoJUZP72/Wp5/fqKWbFSfD5VlapP7z+tZQwS3dEa0EmNxzHnTRniAVBT3VDaefkeXkfWKWuWOslxEpWNyOf8AmB3+vnWrDbinEtqQUrVtpy2oDfSRscZ+cUaUj/5cS6tSwoZk6conrskmJ54mcdagsbR4+0tkJQ1pytayR3SZABgnPIU14reO2+ha2gCOYIJ8lFJwKU8M4gl9xanVhCjJTuEzACQqOQ3q+dDja1fZv2tVw5wW765ZWcHMIUT4/dPyPnjvDLqXUhSTINfM3GWLi5Sn2hQYGr2mqZTyOJJMCYHLNNOxnb1ywIaW57VrEEAykfHcfOrlRli6t9oNwWm0FQPsVEhZGYONGr+n3viBXNL3iTaE/wCMh5kzDayFFJ/pJJlPgrauqI4jbcSZ7q0nUPdn6Vz/AIt9mC0uS2oFM+6ofuaLjvlplrhUrkBTQKWmGpRrBS0kqMHIJ7ug5BxOI60tfsn1tBSBrbbGdB2MAq7pzOc+dPeO8Du7c4QSgbR3gJ3A5geFLuGXrjLS0qxqJOogg7AR8vnU2XFUsqqNqClZ2g/Gm3Z27Q27rcMAJIHMCY/IGt1uNaQtTetxRJ1TpESRsmJONz1oC6IOyQkdBP1Jmr7HQi5vkaCB+NUf5ScflQQv1FsIJwNqIdDSWAlKQpZypZ3AGwHSh1cLIbDmoQRMf361pprsKpUGpbVpJBKp8APzpoeEFKZAREAyok+n+1BPIj3gPhW3saD3ERjahxiiQ2CkGQc56j4VosRjlNLMaRqxIHnRFk2gL0vSU+BIocAdabWvAlutKdCkp0kAJJMmem89TyHmQKzBL60SlX8pRI8dxU9vwrulbp0p9K3ZCLYhThCliYQMgTzNLr2+cfVnbkkbCsLWXd2DCECGwZA5k9TWJDjohIJAOPOvF2GkAlQnpU/CEZlSylCTJj3sbRiJrWtBrfC0BWl9yFAfdzB8Z8KVXTQSSAZHWsu7iVk/Pmck59flWinRp8aJtXCND5TsSPKmllxleyjS1LGNR57Co1imyVPK1I4gVDf9/nU7SiT+/wB8hVVtbop8qc293In97/71NxMpyhyMD94/tWxXj1/Wl7bnl5eRipA7+X6Gp0U63QDsKyoUqEZ+sVlDGCVLEAHTHp6fd+nhUd3cqJhCglwjAAEmeskb/sV4+hxHur1pH3XDCh5Lj6+tKOK3aVwpILbgBBSdiP6VAkGtIraPizVyiEvGQdu9Iz1jY03seMG5025YaSkJkn2aRCUjrGJwJHWqgm5VO5mrNehBYKlPpDpAIbSkjzBO3Tl8au4plFcY40EJUlJ74lIAiE/iJJ3J5eEUp4Jw1D6VlZU2hA99KZBWdpUevQZqDhdmyfZl5xQBUSsJEwkTA8SoirO5xRhIBGlKUf4TScJR/VH33DjKtvSC/wCeIrtX2XXLNxQbdKVAgiZAUPEcjtV87Ofa8tEJuEyOpyP1FcxvLj2q1KUT4UFHxq5PtF0+l7HtfZ3ABCgmeW49aLfsGHkxCFg+Rr5hadKT3CQfAx9KbWXaa5a2cJ8/7U8p06t2h+z5Ck/9PDZ3jl/aqPc/Z/dAwQCPOvLT7TLlPvSfjPyNM2ftTV95H/iPyNZuSodg7g4JArdzsHcxAUkjxkU4/wD6cnmgf6TUS/tMT+Ef6TW4bksX2Ru20AAhUcgYj1pUvs1dqMFs09f+0cnYH4JH50ruO3jh2T8Sfy2o0d1ojsc7HeKU+dajs6lJ/mOA+X96W3faR9eZAHgP2KWOPOOblSvp+lIPnri1a90a1ev9qXXfHHF4T3E9Bv60tKCNxTCwsZypJii2QzktO9H8PsytQ090cyrYdKNfsWlRp7pwBiZPlNM+HWgS4hEyRKj4kbGpuRmKv37JSrSFBfiKMBY9mEwoLByoHcc8HFE9p3glwoTGQJ2wozPlIiq/qNM5jXg//g7QObrWkjEqG/jAGKT3yEau4IqNDm28DeOlGOIa1hSSdMSAuFT0nTtW6bsNpUTpjYfKtHbcjB36UfbvaSorSQDAHhExPgZNavPICeRUdyPlW3ToAnxre3d0+VeeynJMA+tYtsctqdg1ZuMfv98qlVdAeG/PxpGHiMSa1JmtoLAh7xPr/avar4UeprK3iVvWggwTq6SIPqMfGKhXZ6jBGTyUBJ9d/MGjnLTvEjO+Dt5mDBIxGBtkmoBfKSdK0EjoE7xv3TMgeBNctr0Ac4XGQlJ/pUYV8x9fWrAllpDbOlCQklOtSwCSVYUT1GSBnGIFCNuhQlsjwnI/0zI+EVtw/gN09qKVtpbmQFKMTP3UgSPl8ae+2hdd8M0vENsqeEH+WkKgGdzoyE+lCX/DFiVLtlNj+hRIHwlUU7/4q9ZLU2paSSZKkzB6b9Pzoe+7UrcOrY9ef+1VNjhHwjhNsbQuOyXCTp7xEDYYHrmtrJ+3S0W9lCckSTSq6uXFD3FhByO6YM9IGRM1qxcMhCQWyVzK1HOOgBBjkJrXG3s7kef8NWsktgETG4n0mahf4Y4N49RRjdu06hxZHs9IhITkrPjPKtuGtMBlZXlw7dABtA8arqJKLayWskISVRvHKt7exdUooQgqUMkDkPE8qacEuFQW2gSok4Tuf02rS9bfQYKVIkjvTjbmRtuad3Y0WLZXOnTmtbe01zkBXIHnG4nrRamIMh1BP/uH1TW1s0AcnvdZBT6RNbbaYm2t9PeU4FcwNJE+lCKZRqhJMf1QPpTIoS22FFIU45JE50iSAAOuJ9BQD7QEYzz8/wB4+FEZM82FIhsYHvKJGT4dBW1sO7pA8/PnPIfE0Mi4VpCBt0HMn6mtmEuQoDEZMmP3tTpkh0pUkjJ6YMH6VLe3ywII00ucQRvTLhVslxKytZEYSOvWiyTlp9PbdBbWhazgQSIONQxnwmj1cZShZUjvHTCZ2HU+NK1vqKikjUpUAeQnagVskYVIPSjx32d6Tke1UpalCdySfoBvUDzs4A8q8Axv8KO4fettgEoJUDMzv08qrWgCtntM+IgjkfOirZ8NgHQlR3lQn0qZNz7R0LUkadU7Y8qbcfukOAYG3KPyopkIrl9TmopTAiVATGOeTQEEmm3C20AkrkjaORHjFZduI16kiIrfwWbD3HDlpSCogTsKEBO1GXl4V5JodCPOazMWwIkE/GolIIFTEwa8UvBFabYPNZRCECKylOlxSf5TfiM+NGNpBCgRI6HI51lZXCusIbg9xpX3iuCrmROxO8UyS8oJMKPPmfGsrKpoR8aWTpJJJ8aWKNZWV1w6Te1z7NuEtIBJjOJxsK19qpK4SogKmQCRPn1rKyud7VOiLj6QHDAA8sV7wJlKku6kgwExIBiSZjpWVlXP1F7E2bYDK1AAELVBAyI0xB5RJ9ashGq2UTkluSTkkwrfrWVlc8lYucpNTWvv/A/SsrK71yF25wj/ACmhnjmsrKidl7w7/FTWXvL4/U1lZTf2b0gayc0Ta7HzrKytkYntP8dvzH1FE3w/6keZrKyoJZxFI1UWkdweVZWVV6gndBuHIrdRxWVlZmrJwa0erKyqFQJ3FT9a9rK1aIHd6xvevKyt6apVCsrKyoZ//9k="/>
          <p:cNvSpPr>
            <a:spLocks noChangeAspect="1" noChangeArrowheads="1"/>
          </p:cNvSpPr>
          <p:nvPr/>
        </p:nvSpPr>
        <p:spPr bwMode="auto">
          <a:xfrm>
            <a:off x="2125664" y="-4270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sp>
        <p:nvSpPr>
          <p:cNvPr id="36872" name="AutoShape 12" descr="data:image/jpeg;base64,/9j/4AAQSkZJRgABAQAAAQABAAD/2wCEAAkGBxQSEhQUEBQUFBQSFBUVFBYUFRQUFBUUFxUWFhUUFBUZHCggGBolHRQXITEhJSouLi4uFx8zODMsNygtLi4BCgoKDg0OGxAQGzgkHyQrLDYsODU0LC8sLTE3LCw0NDc0LCwsNCwsNzQsLCwuNCwsLDQsNDQsNCwsLCwsLC8sLP/AABEIALEBHAMBIgACEQEDEQH/xAAcAAABBQEBAQAAAAAAAAAAAAAAAQIDBAUGBwj/xABBEAABAwIEAwUFBgQEBgMAAAABAAIRAyEEBTFBElFhBiIycYETQlKRoZKxwdHh8CNicoIHFUOiFDNTY8LxFiQ0/8QAGQEBAAMBAQAAAAAAAAAAAAAAAAIDBAEF/8QAKREBAAIBBAEEAAYDAAAAAAAAAAECAwQRITESEyJBURQjYYHR8AVxsf/aAAwDAQACEQMRAD8A9vQhCAQhCAQhCAQhCAQhCAQhCAQq2JxrWCSR++XNY+Lzonw2HNxhQtetY5lOtLW6bz6zRqVXqZkwbrjMdnTR7/E7pJHqVn/52SDwsG+tysltdSOuWumhvMby7t2ctTf85HL9/JcFUzqr0B5AffZV35lifdJiLS20xzVc66fiF0f4/wC5ejDOBy/fyUjM1af3+q81Oa4sRAYfM7+ilpZ1iB42NneCPoIXY10/MOToPqXp9PFNdp+/RShw5rzal2hIu9pHXb5rYy/tA13hfI+YVtNbS3fCi+jvV2SFlYXNQdbfUfotGnWB/f3LXFonpkmsx2kKRKkXXBKRCEAhCEBKJSIQKhIhAqUJqUIHIQhAIQhAIQhAIQhAIQhAExcrFzLNos399T+SXOsfHdB01XEZhjHVCWsNtyFl1Go9PiO2rT6eck7z0t4/Ob277voFm1HvqXcT5TaFay3K3VD/AAwAB4nukNHruegWth8opmwdUqEa8Aa1n2iCfqvO2tk5l6W+PFxDnBgue+on5/gpKjYgDQ3528l0T8hEAM9o10bmk8TfYQf/AGsTHYN1NwDxBjWbRIm9jr5FctjmPhKmWLztuTBYJzrMaZ3NutydBpzWxQ7OuN3OAHlNvMwBqtTIabRSaRqbnTmb/QgFXnAi7r36k8jEemgG9gr8enia+VmXLqbeUxVijs2P+oZ9Bv5HayR3Z1t4ebdQ6OdoHLZaNWs8aNcb/ACTbq63PToqdTMKnwAm0gNcHwbcQBBtOp2C7NMUfCMXyz8s+v2cfHdcCNuIfiJWLictdT1aW/zNu3ltouvoZkHfG0gS4eJoGszFx16qw2u1wkgQfebcevJPSpbqUoz5K9w4XD5i+ld3fHMaxMwd9CulynOw4Dbof3Yp+YZAx4LmHgJ0LR3TPNu3mOa5OvQfRfBBa5uo1BnlsR+qj78U8JezNH6vUcHjA4XVwrgsjzeTDj08v0+7yXa4StxBehhyxkjh52XFNJTpEpSFXKiIQhAIQhAIQhAJWpqc1A5CRCBUJEIFQkQgVCJQgFHiH8LSVIqmaOhh8iuT07HMuKz3FGYBuVVyjLDWdF2sF3u5DkDzP6qHMCS8nWB9y6UUjSwjWizqkSf5n6n0H7K8Wv5l5tPXb2Z/KxxWO5OaGvAgcNGnZrQIL/MbjbrPRXHU4bNQhjQJ4RZgnY/E6fvTqdOCxoHdaB0ud/v+aoZq8lzW8gDYGASYn5E26dFpn2xvLLHunaEVTMTxObTFxPDPxQdA2OX3eSsYhntGxWpyINxq3yKs5PhgwNMHicOLyE2AtaSeUrXDDufQaKePDa0bzKGTLWs7VhzOScTD7F5BHiY4gw5kiYky0zNjpK1avIXNpM8IjYEi/om5hgoIqN1YZtqW+8IHTborNJsqymOY9koZMkWnzUXYMXPCyZ+Ezt70zoFG6oJh0NMiOKS06e9qDaOXmtgsVbEYYPBBE+albDMR7Ua5d+1GrRBnUOZ3rR7VvVrjZzfO6grUiT3SPaG7S2A2qyRJaD4XQLjf5FXH0XCnLPFTHGw9B4qZPw2VfGXaSy0BuIpHQt+NsC8ET81Xav3/AH+/wsrP0r5fjhJA0k8TYNtBLRsOc81NnGWisyNCPAeR5HoVmZk/grNeyzajRUi8XDuMRa0s1/mWvl1XiBbPhMayYjibPWOahSd96WWXjx2vVwgmk+DYtPC4TykH0XddnMfxgjcX8xsfw9Fgdr8GAW1RHes7zG6XsfW/itHMFvnuqsczjzRC3LEZMXk9BlIm0zYJV6ryghIiUCpEIQCEiECpzUxOagchCEAhCEAhIhAqEiEDpVXMqfExwGpBA8yLKxKhqvsuTG7sTs85xDZJkQTE76xZddm3/JBHuljvQHksrPMIG1JjuvuPPUhb2FIqUgNQW8JXlYMcxe9JepmyRNaXhAx4ljhcOA210/CVXzendrhpo7TUTpbUtJ+zChwz+Amk/VhEHYjYifz5q42oHDhdOlxJuJsQ76z81bG1o8ZUzvWd1nB1hDXDQDhOxgG1lpcS52jNIkkjgJMkkx/d8Dr+RWrRq+nQ6f2ndasFto2lnzU53haddQUGcNttvJScfOR++aCOS0cTyo5OcVGTAn9+Sd5oa3c+g5dT1SSEb6cU494gj1csjMKnAXcNxSo8An4nEcIsN4G6u5jmAbIF3Rc6NYCYLnHl+Rhczi8RxDUuY10mZ4qtTcNAkjSwGkdFh1OWscR22afHM8ySo6TTGoo4dzotPekN6TD2WPxeS1sjb47g94A6HwsaJkbmFhGu7ve855LiO7HE3wNmbMYJM7meS6XA0PZUgBdxnYXJNyfnr0VOHm2/0vz8V2Y/bCDRF9Hz9dlS7Esmq07MD3nyiPxVXtljuJ7aQPg1jnFvxW92awRo0RxeOvwyN20gbfOZ8oUa19TP/pK8+np9p+XXUhDROsCfPdKSq7avNTBy9V5RUJJRKBUJJRKBUJJQgVOampzUCoQUIBCRCAQhCAQSkJUFZ+yAfUnyTCU2UhKCDF4dtRpY/Q6Hdp2IVLAvNNxp1IB2IBh38wP4G60nKGpBEPEjbZzTzBVOTF5T5R2tx5fGPGekWZ4H2olp4ajQYPPkD0mD6LJFczwOHCR1IcDYd0x+h9ZW2wOb4Txt5+8Ojgm4nDsrC+o0cLHlruLlZ8lPL9JaMeSI4nmP+M4VXa3NtW+KNAHMvKdSxOvCDuT7OdYnvUnfhzVbFYKpT1aXtjxt8Q0kEzN76DbVNGKDoEzcWfcidO9ruYibrNN7VnaWiKRMbxy0aeaxuz+7jonSfCQR9VbpZi06j5OY6+4kELHGMEd5jyCNu9F72Nx+7KKpVoWlgBuY4G8jM/WY5qcam0fKE6eJ+HSMxrDufUFZ2Z5mZ4WG2ktI4nmBZp03F/2MOrUpi/e3EBsbC3pY2vy3UZc508AqRyPERrNjpYza+g6KN9Zea7JU0lYnc6u6bEgix4QSGzO7tSRI5n5KPfQlxiIs6JFo/wBNnPeJ81cwGAL7nmYjxd10EDZlxrrc7BbmFwLKQ0vrAJk/1HewGqhjw2v7p4hZky1pxHahk2W8M1HxoIMQANeFs3DdBsdVF2jzcURa73WaPhHMqxmGZmfZ0GmpVHut8LOrjp81lU8sa13tMSRWq7Ux/wAtp17596+2nmr43tHhi/eVMTWJ88v7Qz8gyfi/+xivBMsadaruZHwff5LpsLiC95cb322jZZ+OrlwLnGT9w5AbLGyfGlukkkkmOZM6rbhwxirtDHnzWy23l37bpzHELCw+cu0tPUEfirtPMwfEOE89R+itUtgFCoUcZBh2h0O3/pX0CoKEhQKhIlQKnMTU9iBUiVIgEIQUAkSpCgZUdAVYlS1ioSgQlNJQVHUdAQPBsmOUFOpYhSsKBpEXFj0SGv8AEJ6ix/VPcFC8Lkxv27E7JmYkbPjo8H7wm1MPTqeKmxx5tLZ0ja6pvCr1QoTirKcZLQvnLGbGq3SxEtsTsRoZ+ijbljREPOgB/hjQaRsIO1ws/jcNHEeRITTiqn/Uf9oqv8NVZ+Is2G4QAghxMbBm1rDlp9eiezDQBPtDv3i0DT6C0rn34modXv8AtFV3ydST5mV2MEQjOaZdM7FsZ77G2iA7iI8gFQxGYsdZoe4dSWA+cHiPzCyA1SU2qfpV+UfUstCuY4WwxnwsHC31jX1Rw2SMCkIsfJTiIjiFczuq4vwEdCndkMNwt4zqbD11UeJd3T5E/RaWSNikB+9AujTq0Wv8QB8xf0Oyy8bhfZwW3adtweS1WFVM2fDQOZn5D9UFGnWjum4OnQ9PNdLhz3QDqAAfkubymhxPBOjL/wBx0H4roKZugsoSApUAhCECpzUxPagekSpEAhCRAqaUqz87xRp0+6YLjAPLST9UFbNs7w+H/wD0V6VKdA94Dj5N1PosU9v8umP+Kb9irHz4Fm5x2cp4ymW1B3x4XjxtPMHccwV5XnHZnEYZxD6Zc0aPYC5rhz5jyKD3TBdo8JXMUcTRe46NFRof9g3+it4hy+aeDY/VfRH+HWWAZZh21AZLS4STLWuJLQOQiLIJ2PhWW6CPRVsxw5pGJkHQ/geqhw2L9076efJBpSo3hDXpXIK7wq1QK28KvUF0FdzVC5qsuCjcEFYtTS1TkJsIIuFPY1LCcwIJGhOcbJAo6pQZmZVCGkDU2VvJcw0bqNCN52PyTq+Ul8OD4I2It80xmBewzwjSJA4hH3hBvf8AFNA3WZi6peZPkB90KJrp1P79Vdy2jxO4zo3Tq7n6INHA0OBgbvq7qTqrBKaCh5sfIoLbCnKKibBSBA5CEIFTmpoTmoHpClSFAiEFIgJWZn+H46RjVpn0/cH0Wi4qvWeg5jCVjFtRYg8xqCrvEx9qjQeYOhUGOwne4qUB9gWkgB+w4ZsH6CNDbQpMHWDjDu6RYyIIPJw1CCzU7F4KsJdS16/itfHZrh8Gxvt6tOi0ABoc4NsBENGp02VZtB3uVCB0MBZGedlqeKH8eX+bjI5QZkIM3Nf8RsDWcKLTUIJtW4Ia13ukAwSFV/4wOAIIIIkEGQeRBVPHf4VUyD7N1Rh2mHN+REn5qvlPZzF4cOpVG8bWkmm9hmWm5aWm4M33FzewkOly7NwSGvN9Adj0J2K2m1JXBPBuDbobFXcDnL6dny5v+4eR3Qdg4qKoFTwuaMqDun8x5hWPajmga4KJykc7zUD6nQoEKje8DVNfUPkmNbuTdBIwzrZStUPtAq2KzJrLEyfhGvryQX3PAVYV5NtFkOxbnm+mwGn6lW6DkG3h6llOKt1m0nq1Q1QX+EHUA+YBUzOirMUrUFgFNxDu6esD5lDQoMQ6XtZyHEfub+KDRo6KYKGkFMEDghCEAntTU5qB6RKkQIUhSpCga4KrWarZUb2oMHMaIIINwbHyOsdd/Rctj8bXpGHgVQ3Qu8cbRUHe4TrBldxiaMmFm18G1x4XjWzT/wCJ/Dr5oOQ/+Y8GtOr6Fsem6q4ztywiDTqu6EN/EldRX7NUzsqx7JUuSDkKXbGHdxlZomY9pwj/AGQupwf+IRe2KlMt2DmAE+oc656yrDezFIe6Pkh+RU/hCBuEdSrukVGvJnuulryf6Tqf6SUzG5CRdsgcjeOh5HzVPE5FHg+Sfg81r0DBPE0W4XyYHJrvE3yBjogzq+Fc0zBEbhFPNKrd+IddfmulZjqFcQf4b+RiD5Os0+vD6rOx2U8MkiI1LZgcuIESPUCUFJufn3mn0Tv8+b1+R/JV34MjqOY/JNbhAUFl2eN2n5FRuzknwtPqYQ3BdFMzBIKj8VVfqYHJtvrqijhlqUsCrdPBoM6hhleo0Vep4VXKWFQU6NJaGHpp7aCs0aSBrKanaxOaxStagiqODWlzrBoknoFn5SC8uqOF3mQOTRZo+Sq5jifb1PY0/Aw/xCNHOHu+QW/haIaAEErQnhEJUAhKhAJzU1OagekKVIgEiVIgRNIT0iCF1OSq2OwgcCFeISQgw8NiYd7OrY6Ncfe6OPxdd/PW+aATMwwAeDZZlHMH0Dw1gXM2dq5vn8Q+vmg0n0QoH0RyV1j2vaHMIc06EXCThQZlXCclRxGBB1C6AsUb6SDjMVk3wqChiq9CB4mjRrpIHPhIhzPQjrK7J+FCqV8BOyDBp4ihW/7T+R4WgnobMP8As/uKjxWBeySRpqRIjlxA3H9wv1VvGZIDoqDH18PAHfYNGukgDfgcDLPQxzBQSUK40ePUfiFq4eiHCWwR0WO7G0qm3s3/AAugAnoQA0/Jp6FFGsWuHCS1xsOsagbO8kHR08IrDMKqmCzAkd8eo/JalKoDoZQMbRUnApQEsIIWtUrRCXhSYrEMpN46jg1o3NvlzKCVpXP5xnBe40MMZOj3jQDdrTz67Klis1q4t3s8OCyloXmznD/xH1W7kuTNotFroHZJlgpNHNa7QgNTkCIQUIBCEIBOampzED0iVIgEIQgRCEIEQlSIEIVXFYQPFwraEHLV8uqUXF1BxbzGrT5jQqXD9oGgxXaaZ+ISWfLUfVdE9gKz8ZlbH6hBNSqteJY4OHNpBH0Slq5vEdn3MPFRcWn+UkH6aqP/ADPF0vGG1AOYg/aH5IOnLVG5iwqfa1n+rSe3mRDh+at0+0mGd/qhv9QLfvQXnU1DUwrTslp5lRd4atM/3BTCuw6Ob9oIMXG9n2P2WDjezlVk+zMjkYII2BaZBHQgjou4NdnxN+0FBVzSg3xVqY83BBw2HzN9E8NUFo/mDnM338TfOXdGLUp5kPEHcFwOMEGnJiGl+gJmzX8Lv5Vfx+f4EiHva/8AoaX/AHLksdj8OH8WEZXY7m1wYCNxzAKDvcHmMwKljz2Kt4nG06beKo9rRzJAXn2V410w5kN5MIbb+jh4PRrWHm4rYGSjEOa558IIiBMTaTJQWMb2uDjw4RhqO+JwIaPIalQ4XI62IcKmKcTyGw8hoF0WW5RTpjutA67rWYyEFPBYFtMQ0RCvAJpTgUCpEIQCEiECoSIQCexMT2IJEIQgEIQgEIQgEiEIBCEIAoQhA1yq4nRCEHMZruucxaRCDJxSplCEERUlBCEGlh1r4BCEF9mq6bKdAhCDYanhCECFCVCAQhCAQhCAQhCAStQhB//Z"/>
          <p:cNvSpPr>
            <a:spLocks noChangeAspect="1" noChangeArrowheads="1"/>
          </p:cNvSpPr>
          <p:nvPr/>
        </p:nvSpPr>
        <p:spPr bwMode="auto">
          <a:xfrm>
            <a:off x="1668463" y="-808038"/>
            <a:ext cx="2705100" cy="16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sp>
        <p:nvSpPr>
          <p:cNvPr id="36873" name="AutoShape 14" descr="data:image/jpeg;base64,/9j/4AAQSkZJRgABAQAAAQABAAD/2wCEAAkGBxQSEhQUEBQUFBQSFBUVFBYUFRQUFBUUFxUWFhUUFBUZHCggGBolHRQXITEhJSouLi4uFx8zODMsNygtLi4BCgoKDg0OGxAQGzgkHyQrLDYsODU0LC8sLTE3LCw0NDc0LCwsNCwsNzQsLCwuNCwsLDQsNDQsNCwsLCwsLC8sLP/AABEIALEBHAMBIgACEQEDEQH/xAAcAAABBQEBAQAAAAAAAAAAAAAAAQIDBAUGBwj/xABBEAABAwIEAwUFBgQEBgMAAAABAAIRAyEEBTFBElFhBiIycYETQlKRoZKxwdHh8CNicoIHFUOiFDNTY8LxFiQ0/8QAGQEBAAMBAQAAAAAAAAAAAAAAAAIDBAEF/8QAKREBAAIBBAEEAAYDAAAAAAAAAAECAwQRITESEyJBURQjYYHR8AVxsf/aAAwDAQACEQMRAD8A9vQhCAQhCAQhCAQhCAQhCAQhCAQq2JxrWCSR++XNY+Lzonw2HNxhQtetY5lOtLW6bz6zRqVXqZkwbrjMdnTR7/E7pJHqVn/52SDwsG+tysltdSOuWumhvMby7t2ctTf85HL9/JcFUzqr0B5AffZV35lifdJiLS20xzVc66fiF0f4/wC5ejDOBy/fyUjM1af3+q81Oa4sRAYfM7+ilpZ1iB42NneCPoIXY10/MOToPqXp9PFNdp+/RShw5rzal2hIu9pHXb5rYy/tA13hfI+YVtNbS3fCi+jvV2SFlYXNQdbfUfotGnWB/f3LXFonpkmsx2kKRKkXXBKRCEAhCEBKJSIQKhIhAqUJqUIHIQhAIQhAIQhAIQhAIQhAExcrFzLNos399T+SXOsfHdB01XEZhjHVCWsNtyFl1Go9PiO2rT6eck7z0t4/Ob277voFm1HvqXcT5TaFay3K3VD/AAwAB4nukNHruegWth8opmwdUqEa8Aa1n2iCfqvO2tk5l6W+PFxDnBgue+on5/gpKjYgDQ3528l0T8hEAM9o10bmk8TfYQf/AGsTHYN1NwDxBjWbRIm9jr5FctjmPhKmWLztuTBYJzrMaZ3NutydBpzWxQ7OuN3OAHlNvMwBqtTIabRSaRqbnTmb/QgFXnAi7r36k8jEemgG9gr8enia+VmXLqbeUxVijs2P+oZ9Bv5HayR3Z1t4ebdQ6OdoHLZaNWs8aNcb/ACTbq63PToqdTMKnwAm0gNcHwbcQBBtOp2C7NMUfCMXyz8s+v2cfHdcCNuIfiJWLictdT1aW/zNu3ltouvoZkHfG0gS4eJoGszFx16qw2u1wkgQfebcevJPSpbqUoz5K9w4XD5i+ld3fHMaxMwd9CulynOw4Dbof3Yp+YZAx4LmHgJ0LR3TPNu3mOa5OvQfRfBBa5uo1BnlsR+qj78U8JezNH6vUcHjA4XVwrgsjzeTDj08v0+7yXa4StxBehhyxkjh52XFNJTpEpSFXKiIQhAIQhAIQhAJWpqc1A5CRCBUJEIFQkQgVCJQgFHiH8LSVIqmaOhh8iuT07HMuKz3FGYBuVVyjLDWdF2sF3u5DkDzP6qHMCS8nWB9y6UUjSwjWizqkSf5n6n0H7K8Wv5l5tPXb2Z/KxxWO5OaGvAgcNGnZrQIL/MbjbrPRXHU4bNQhjQJ4RZgnY/E6fvTqdOCxoHdaB0ud/v+aoZq8lzW8gDYGASYn5E26dFpn2xvLLHunaEVTMTxObTFxPDPxQdA2OX3eSsYhntGxWpyINxq3yKs5PhgwNMHicOLyE2AtaSeUrXDDufQaKePDa0bzKGTLWs7VhzOScTD7F5BHiY4gw5kiYky0zNjpK1avIXNpM8IjYEi/om5hgoIqN1YZtqW+8IHTborNJsqymOY9koZMkWnzUXYMXPCyZ+Ezt70zoFG6oJh0NMiOKS06e9qDaOXmtgsVbEYYPBBE+albDMR7Ua5d+1GrRBnUOZ3rR7VvVrjZzfO6grUiT3SPaG7S2A2qyRJaD4XQLjf5FXH0XCnLPFTHGw9B4qZPw2VfGXaSy0BuIpHQt+NsC8ET81Xav3/AH+/wsrP0r5fjhJA0k8TYNtBLRsOc81NnGWisyNCPAeR5HoVmZk/grNeyzajRUi8XDuMRa0s1/mWvl1XiBbPhMayYjibPWOahSd96WWXjx2vVwgmk+DYtPC4TykH0XddnMfxgjcX8xsfw9Fgdr8GAW1RHes7zG6XsfW/itHMFvnuqsczjzRC3LEZMXk9BlIm0zYJV6ryghIiUCpEIQCEiECpzUxOagchCEAhCEAhIhAqEiEDpVXMqfExwGpBA8yLKxKhqvsuTG7sTs85xDZJkQTE76xZddm3/JBHuljvQHksrPMIG1JjuvuPPUhb2FIqUgNQW8JXlYMcxe9JepmyRNaXhAx4ljhcOA210/CVXzendrhpo7TUTpbUtJ+zChwz+Amk/VhEHYjYifz5q42oHDhdOlxJuJsQ76z81bG1o8ZUzvWd1nB1hDXDQDhOxgG1lpcS52jNIkkjgJMkkx/d8Dr+RWrRq+nQ6f2ndasFto2lnzU53haddQUGcNttvJScfOR++aCOS0cTyo5OcVGTAn9+Sd5oa3c+g5dT1SSEb6cU494gj1csjMKnAXcNxSo8An4nEcIsN4G6u5jmAbIF3Rc6NYCYLnHl+Rhczi8RxDUuY10mZ4qtTcNAkjSwGkdFh1OWscR22afHM8ySo6TTGoo4dzotPekN6TD2WPxeS1sjb47g94A6HwsaJkbmFhGu7ve855LiO7HE3wNmbMYJM7meS6XA0PZUgBdxnYXJNyfnr0VOHm2/0vz8V2Y/bCDRF9Hz9dlS7Esmq07MD3nyiPxVXtljuJ7aQPg1jnFvxW92awRo0RxeOvwyN20gbfOZ8oUa19TP/pK8+np9p+XXUhDROsCfPdKSq7avNTBy9V5RUJJRKBUJJRKBUJJQgVOampzUCoQUIBCRCAQhCAQSkJUFZ+yAfUnyTCU2UhKCDF4dtRpY/Q6Hdp2IVLAvNNxp1IB2IBh38wP4G60nKGpBEPEjbZzTzBVOTF5T5R2tx5fGPGekWZ4H2olp4ajQYPPkD0mD6LJFczwOHCR1IcDYd0x+h9ZW2wOb4Txt5+8Ojgm4nDsrC+o0cLHlruLlZ8lPL9JaMeSI4nmP+M4VXa3NtW+KNAHMvKdSxOvCDuT7OdYnvUnfhzVbFYKpT1aXtjxt8Q0kEzN76DbVNGKDoEzcWfcidO9ruYibrNN7VnaWiKRMbxy0aeaxuz+7jonSfCQR9VbpZi06j5OY6+4kELHGMEd5jyCNu9F72Nx+7KKpVoWlgBuY4G8jM/WY5qcam0fKE6eJ+HSMxrDufUFZ2Z5mZ4WG2ktI4nmBZp03F/2MOrUpi/e3EBsbC3pY2vy3UZc508AqRyPERrNjpYza+g6KN9Zea7JU0lYnc6u6bEgix4QSGzO7tSRI5n5KPfQlxiIs6JFo/wBNnPeJ81cwGAL7nmYjxd10EDZlxrrc7BbmFwLKQ0vrAJk/1HewGqhjw2v7p4hZky1pxHahk2W8M1HxoIMQANeFs3DdBsdVF2jzcURa73WaPhHMqxmGZmfZ0GmpVHut8LOrjp81lU8sa13tMSRWq7Ux/wAtp17596+2nmr43tHhi/eVMTWJ88v7Qz8gyfi/+xivBMsadaruZHwff5LpsLiC95cb322jZZ+OrlwLnGT9w5AbLGyfGlukkkkmOZM6rbhwxirtDHnzWy23l37bpzHELCw+cu0tPUEfirtPMwfEOE89R+itUtgFCoUcZBh2h0O3/pX0CoKEhQKhIlQKnMTU9iBUiVIgEIQUAkSpCgZUdAVYlS1ioSgQlNJQVHUdAQPBsmOUFOpYhSsKBpEXFj0SGv8AEJ6ix/VPcFC8Lkxv27E7JmYkbPjo8H7wm1MPTqeKmxx5tLZ0ja6pvCr1QoTirKcZLQvnLGbGq3SxEtsTsRoZ+ijbljREPOgB/hjQaRsIO1ws/jcNHEeRITTiqn/Uf9oqv8NVZ+Is2G4QAghxMbBm1rDlp9eiezDQBPtDv3i0DT6C0rn34modXv8AtFV3ydST5mV2MEQjOaZdM7FsZ77G2iA7iI8gFQxGYsdZoe4dSWA+cHiPzCyA1SU2qfpV+UfUstCuY4WwxnwsHC31jX1Rw2SMCkIsfJTiIjiFczuq4vwEdCndkMNwt4zqbD11UeJd3T5E/RaWSNikB+9AujTq0Wv8QB8xf0Oyy8bhfZwW3adtweS1WFVM2fDQOZn5D9UFGnWjum4OnQ9PNdLhz3QDqAAfkubymhxPBOjL/wBx0H4roKZugsoSApUAhCECpzUxPagekSpEAhCRAqaUqz87xRp0+6YLjAPLST9UFbNs7w+H/wD0V6VKdA94Dj5N1PosU9v8umP+Kb9irHz4Fm5x2cp4ymW1B3x4XjxtPMHccwV5XnHZnEYZxD6Zc0aPYC5rhz5jyKD3TBdo8JXMUcTRe46NFRof9g3+it4hy+aeDY/VfRH+HWWAZZh21AZLS4STLWuJLQOQiLIJ2PhWW6CPRVsxw5pGJkHQ/geqhw2L9076efJBpSo3hDXpXIK7wq1QK28KvUF0FdzVC5qsuCjcEFYtTS1TkJsIIuFPY1LCcwIJGhOcbJAo6pQZmZVCGkDU2VvJcw0bqNCN52PyTq+Ul8OD4I2It80xmBewzwjSJA4hH3hBvf8AFNA3WZi6peZPkB90KJrp1P79Vdy2jxO4zo3Tq7n6INHA0OBgbvq7qTqrBKaCh5sfIoLbCnKKibBSBA5CEIFTmpoTmoHpClSFAiEFIgJWZn+H46RjVpn0/cH0Wi4qvWeg5jCVjFtRYg8xqCrvEx9qjQeYOhUGOwne4qUB9gWkgB+w4ZsH6CNDbQpMHWDjDu6RYyIIPJw1CCzU7F4KsJdS16/itfHZrh8Gxvt6tOi0ABoc4NsBENGp02VZtB3uVCB0MBZGedlqeKH8eX+bjI5QZkIM3Nf8RsDWcKLTUIJtW4Ia13ukAwSFV/4wOAIIIIkEGQeRBVPHf4VUyD7N1Rh2mHN+REn5qvlPZzF4cOpVG8bWkmm9hmWm5aWm4M33FzewkOly7NwSGvN9Adj0J2K2m1JXBPBuDbobFXcDnL6dny5v+4eR3Qdg4qKoFTwuaMqDun8x5hWPajmga4KJykc7zUD6nQoEKje8DVNfUPkmNbuTdBIwzrZStUPtAq2KzJrLEyfhGvryQX3PAVYV5NtFkOxbnm+mwGn6lW6DkG3h6llOKt1m0nq1Q1QX+EHUA+YBUzOirMUrUFgFNxDu6esD5lDQoMQ6XtZyHEfub+KDRo6KYKGkFMEDghCEAntTU5qB6RKkQIUhSpCga4KrWarZUb2oMHMaIIINwbHyOsdd/Rctj8bXpGHgVQ3Qu8cbRUHe4TrBldxiaMmFm18G1x4XjWzT/wCJ/Dr5oOQ/+Y8GtOr6Fsem6q4ztywiDTqu6EN/EldRX7NUzsqx7JUuSDkKXbGHdxlZomY9pwj/AGQupwf+IRe2KlMt2DmAE+oc656yrDezFIe6Pkh+RU/hCBuEdSrukVGvJnuulryf6Tqf6SUzG5CRdsgcjeOh5HzVPE5FHg+Sfg81r0DBPE0W4XyYHJrvE3yBjogzq+Fc0zBEbhFPNKrd+IddfmulZjqFcQf4b+RiD5Os0+vD6rOx2U8MkiI1LZgcuIESPUCUFJufn3mn0Tv8+b1+R/JV34MjqOY/JNbhAUFl2eN2n5FRuzknwtPqYQ3BdFMzBIKj8VVfqYHJtvrqijhlqUsCrdPBoM6hhleo0Vep4VXKWFQU6NJaGHpp7aCs0aSBrKanaxOaxStagiqODWlzrBoknoFn5SC8uqOF3mQOTRZo+Sq5jifb1PY0/Aw/xCNHOHu+QW/haIaAEErQnhEJUAhKhAJzU1OagekKVIgEiVIgRNIT0iCF1OSq2OwgcCFeISQgw8NiYd7OrY6Ncfe6OPxdd/PW+aATMwwAeDZZlHMH0Dw1gXM2dq5vn8Q+vmg0n0QoH0RyV1j2vaHMIc06EXCThQZlXCclRxGBB1C6AsUb6SDjMVk3wqChiq9CB4mjRrpIHPhIhzPQjrK7J+FCqV8BOyDBp4ihW/7T+R4WgnobMP8As/uKjxWBeySRpqRIjlxA3H9wv1VvGZIDoqDH18PAHfYNGukgDfgcDLPQxzBQSUK40ePUfiFq4eiHCWwR0WO7G0qm3s3/AAugAnoQA0/Jp6FFGsWuHCS1xsOsagbO8kHR08IrDMKqmCzAkd8eo/JalKoDoZQMbRUnApQEsIIWtUrRCXhSYrEMpN46jg1o3NvlzKCVpXP5xnBe40MMZOj3jQDdrTz67Klis1q4t3s8OCyloXmznD/xH1W7kuTNotFroHZJlgpNHNa7QgNTkCIQUIBCEIBOampzED0iVIgEIQgRCEIEQlSIEIVXFYQPFwraEHLV8uqUXF1BxbzGrT5jQqXD9oGgxXaaZ+ISWfLUfVdE9gKz8ZlbH6hBNSqteJY4OHNpBH0Slq5vEdn3MPFRcWn+UkH6aqP/ADPF0vGG1AOYg/aH5IOnLVG5iwqfa1n+rSe3mRDh+at0+0mGd/qhv9QLfvQXnU1DUwrTslp5lRd4atM/3BTCuw6Ob9oIMXG9n2P2WDjezlVk+zMjkYII2BaZBHQgjou4NdnxN+0FBVzSg3xVqY83BBw2HzN9E8NUFo/mDnM338TfOXdGLUp5kPEHcFwOMEGnJiGl+gJmzX8Lv5Vfx+f4EiHva/8AoaX/AHLksdj8OH8WEZXY7m1wYCNxzAKDvcHmMwKljz2Kt4nG06beKo9rRzJAXn2V410w5kN5MIbb+jh4PRrWHm4rYGSjEOa558IIiBMTaTJQWMb2uDjw4RhqO+JwIaPIalQ4XI62IcKmKcTyGw8hoF0WW5RTpjutA67rWYyEFPBYFtMQ0RCvAJpTgUCpEIQCEiECoSIQCexMT2IJEIQgEIQgEIQgEiEIBCEIAoQhA1yq4nRCEHMZruucxaRCDJxSplCEERUlBCEGlh1r4BCEF9mq6bKdAhCDYanhCECFCVCAQhCAQhCAQhCAStQhB//Z"/>
          <p:cNvSpPr>
            <a:spLocks noChangeAspect="1" noChangeArrowheads="1"/>
          </p:cNvSpPr>
          <p:nvPr/>
        </p:nvSpPr>
        <p:spPr bwMode="auto">
          <a:xfrm>
            <a:off x="1820863" y="-655638"/>
            <a:ext cx="2705100" cy="16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328989"/>
            <a:ext cx="28876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59639" y="1765301"/>
            <a:ext cx="327416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Year 2016 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>
                <a:latin typeface="Calibri" panose="020F0502020204030204" pitchFamily="34" charset="0"/>
              </a:rPr>
              <a:t>Starbucks price $4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Gold $1250 </a:t>
            </a:r>
            <a:r>
              <a:rPr lang="en-US" altLang="en-US" sz="2000" dirty="0" err="1">
                <a:latin typeface="Calibri" panose="020F0502020204030204" pitchFamily="34" charset="0"/>
              </a:rPr>
              <a:t>oz</a:t>
            </a:r>
            <a:r>
              <a:rPr lang="en-US" altLang="en-US" sz="2000" dirty="0">
                <a:latin typeface="Calibri" panose="020F0502020204030204" pitchFamily="34" charset="0"/>
              </a:rPr>
              <a:t> - $40gram=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Today Buy 9 Cups </a:t>
            </a:r>
          </a:p>
        </p:txBody>
      </p:sp>
      <p:pic>
        <p:nvPicPr>
          <p:cNvPr id="4109" name="Picture 7" descr="C:\Users\Bill\Pictures\Gold MLM\Argor Heraeus\YOUnique coin products\Bullion Bars\1G_AH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457575"/>
            <a:ext cx="82391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AutoShape 18" descr="data:image/jpeg;base64,/9j/4AAQSkZJRgABAQAAAQABAAD/2wCEAAkGBxQTEhUUExQUFRUUFBcUFBQUFRQUFBQVFBQWFxUUFBQYHCggGBolHBUUITEhJSkrLi4uFx8zODMsNygtLisBCgoKDg0OGxAQGiwkHCQsLCwsLCwsLCwsLCwsLCwsLCwsLCwsLCwsLCwsLCwsLCwsLCwsLCwsLCwsLCwsLCwsLP/AABEIAMIBAwMBIgACEQEDEQH/xAAcAAACAgMBAQAAAAAAAAAAAAADBAIFAAEGBwj/xAA9EAACAQMCBAQDBgUCBQUAAAAAAQIDBBEFIRIxQVEGYXGBBxMiMlKRobHRFCNCwfBj4WJygrLxFiQzQ6L/xAAZAQACAwEAAAAAAAAAAAAAAAACAwABBAX/xAAnEQADAAICAgIBAwUAAAAAAAAAAQIDESExEkEyURMEYXEVIjOh0f/aAAwDAQACEQMRAD8A8XpvheH1/wATH4SysCtzDKB29fGzB7IRqLcPOG2fIjNZYzTaxghCOm3LpzjJNrfDa7dT0rT6mylF5zvxM8zhR7nRaLrPy1wz3ilt5CsseS2h+G/HhnRa9Vb4W5b45lNWnlYymR1XWFLGFhIWsXKtJQpRc5yeFGKy2wIhpEyUnWy1tVxTjFd1k7ul4PrXajl/JoL7U5c5eUY9fUsfC/g+lYwVa7xOs1lU+cYevdh9X16pVeE8R6Jcir8ZfPLBSb6G7SFnYQ4KMFUmudSeG2+/l7Fdf+IKtT+ppdlsit4c8yWBFZHXYxSkRk5Pm2R4CeSM0L8gtGopE1E1TWAqIqJoHwGfLC4MJsgF0zEmuTD4IuJeytBbXVqtN7SZf2viWFRcNaKfTPX8TmHEhKAStopymdrU02M6aVCWUv6W9/ZlLUpuLxJNNdGVlnqE6Tymzp7TVKVxFRqrEuklzRLSv+RfjoqWIVn9bLrUdOlS3+1B8pLl79iiqv62Z5hrIkyejdxRUo4OfuKTi2mdJFieo23EvM681rhi9HM06CUnJc5czoaUOGKXZYKyytm54a5PL9i2qsXlrlFpEckFfRpU5Sm8Rj19ei9zTkJeIMfIhBrPFJt+wSxrJFJ9aZXm5pa+zf8A6xtu8vwZhzn8DT+6jDj/ANPwfb/1/wANn5rOHbyhKrHDGovPuRqQyjumIZ0i0lUecZjHeSzvjyH3Tg2+FfTnZPngqtOuflzy84aaaWxbWlNyjxLoC+OwpNxsU+WURqadLhc1lqOM+WeQ7ReESTlKUKcctyfJc2+iwU9+g9I1aWc7mpGnRg5TmlCMEuuOb/c9o8LeGaGkUcvFS6mvrn93/hh2X6h/CXh6Gm2/zKiTuai3f3E/6F/crr66lUk22LyX4LxnsiXk9kb+8lVk3JsW4SeCE3gx0xyRpsFKZGcm/QBVqJCKt+gkgs6oJ1BWVYkqmRLpsLQX5xiuQEwbROSaG/4tklePuV7TNl7ZekWsL0YhcplHkJCqWraK8S8WGalErIVxqndDJyL2C5DSRBZi8oIppmNDEwdF/omvbfLqLKezT5AdZ0fg/m0vqpvn3h6+RROPYv8AQNYx9E909mnyaHTSetiqn6KhMybLXXdLVP8AmQ3py/8Ay+3oVDNFC0D4MZa6gqgWYCo9hKfIQBsp/EVx/MjH7sf1LWpPCbfTc5O5uPmVW+7SXtsPmtS/3B1yh2MNjCXEYYdmg83pdicu4OPLIXPXudUygKi6lrpz+hblZUWPRh9Ne7RTLXZeKWOZ6f8ACbwzFZ1C4WyyreL/ADn+xwng/wAPO8uYUt+HPFUfaC5/se161XjCMaVNYhCKjFLlhAXXgt+w++Cu1rUJVZtvl0XZFbgkyEjDT9j0iE5YF5vqzc6m4rVqZM7rYejVWqLzZtsFKQFMtIFJkozA1GajIUM0N06gXb8RSnNE4zL2U0GlDJqEQXzPM1GsytlaDOJuEfIEpdTfzS9k0GcDNwSqhqVRLnuUTQWnNjdKt3JUVF8sZC1YpNcsDFuedgPk00DaxuuY7CiiFehg0S9gMvNC1FTi6dTdNYaZUavYujNx5xe8X3QpRm4STR1Namrm3wvtxWYv9V7mmXtaE0jkci9VhZ7AZsXvkorNYrcNJ+exzFjvL8WW/iiriKXcqtMj9p+iHPjGSeywyYQMMuxx5/FbNEqO6wZ1BxeGzqmUnnZp8zVnPE1+Bqs+v4jvhnTXc3VGjH/7KiT8o5zJ/gmREPdvhdpP8PZOvJfXX5d1TX2fx5h7yrxSbL3WJKnTjShtGEVFL0WDnWYs17o0QvZBi9aYetLCK6tU5mPLfodKA1Zis6hurMVlIzbGaD8QOowPGRlULb2RIjUkQ4jVSRDJaQQdMzi8xdyIuoTRBriM4hRVCcaxPEg1GRNMXjUQRFNEDokpAIyCAlDVKu0WdtXjNJS59CjyHoz3Jspo6SNXoMRkmsMpbObxzyWNCY6KfYukQq0yy8P3bjLArWWQNOXDJM2Q/YloP4rs+Cpxx+zUWf8Aq6ooJSO21ij861eN3D64+3P8jhuILIudgHKeKqn8xLssf3M06OKafdtietz4qsn5ljTWIxXZJDMvEpEjvZJy8jRIwzDTz+YGpzMlUB5OoZQmc7HpfwH0rjuqtdrajTxH/mn/ALL8zzOMWe9/BSyVLT51cb1asn7R+lfoym9Jlo6HWamZYK0Yu5ZkxWtLCOZda5NUoVuJZK+6mN1pFdcSMVMekLVJCs5Ba0hWUgQkblIhKZCUwM5hyiwkqgKVQg2RDSITc2RyRbNZC0yE8kosHkwmmUHQalV7i0ZE0C0QeTCQkJ0Z9xnIpogeHMbp0xSjuWEFgFIpkqDcXktKc8iEID1osoZCFsaxsDnEZcMIE0bY6Esu9BqcUHF+nszhtVp/KnUj91v/AGOu0KWJ4Od+IseCcpffiv8Ac0KfJJfuLZ5w4cVT1kW2N2I6fDM89k2WWMC89boKFwBMCtmCdhnmkYBFgb/h0K1qODqmU2pZPpLwNQ+XpdvHvT4n6y3/ALnzPFn1PpUOGyoR/wBGP/agcnwCnsqJ8xS4kNTK+4eWcfLXo2QhWq8iNwPTEbgzDSvqsWkw1Ri7LQQObBNm6jByY1IhhrJiNDFwUYYjDETZDZjRiMTLKZuATILBNMGkRBRulLKEosPbvfAukWWdlz8nsPxiBt6WENw2e3bACQDYzbc90P0qKT26lfaLfBc20BkgUSqU8JAOEdrx2QFxNcLgSb014qIpvirD+XSfm1+RdWq+tepXfFGGbaD7VF+hpxgM8501YTffYcQOzhiC89wkpGS3umMXRmDCCZgJZydWHYSr0f8ActXEVrQOsZCkqxxk+qdKebSk/wDSj/2o+YLqkfSvg+4U7C3l/pR/KOAMvwDnsrrpdBKsixuvtsSuInGyLjZtlldUErlFhVE7hCBhTTASQ1VjuwFRFoITqgpB66Fx0lEjTJEQmWYjaRiJfmQoibRLhI4LKNs1BmyESygsWO6dDNRIRiW2iU/qb9hVFsunD9iajv6GQW4SHXzX/kEANax+vHc6C2pbFPY08yTOnt6QyEBQtcUxVxLG8W4m0bEhIK3j9a9RD4mL/wBvFf8AGi1tYfWvUqPiRL6Ka7zz+CGLhMr2cGlhApIJJg5S/IyLYwSrXTTaXQ2KTeWzDUpWhexUhKOTcWTNggr61M9w+Flyqmnwi/6HKH4NnjVSGT0f4N3uPm0W+TU16PZ/oDXMtBT2dXd08Sa8xatT2LXV6eJJ90ITWxyss8GuGVFWmJXES1nDDFq9Mx6HnOXPMXkx7UaWBCREWgFdCg5UFJofJGZFkgRvjGaK2TJKQLjMyVomw7mRyDRjLSKJNkUaZi5lsge3g5PCOn0yhwxx58xPTLLgjl/al+RcRhwwEsps3Q6sYoUssHbw2LCnHC2BSKHNLoZlk6W3pFVpNLC5epeQjhN+RoxoTbKq6W4o4jtzzFpI16FE9Op5n6HJ/ESvmpCPZNnb6fDEXI8w8XXHHcz7R2JfEMueyn6C10/pfnsFchW8n+SyzPK5GFLdX8Yyce37GHNXVXinKXdtmHRWNaEeZ0EX3Dxn5DWtWPBLP9MuvZlZCbWwc0qW0La0xtT8kX/ga+dG7g3tGX0P35fmc9TmxuE5bNdHlexCHveo0+KnnsU6Q34V1FXFtFvnw4l6oFWp8MmjBmjk0wxKpTFqtMsqi6gXDJz3OmaEzmtSo8ykqQOn1Km8blJUpC3wGislEXnEsp0xepSCmghFxIuIzOkDcGOVFAMEkjbg+xrDC3sokjGzSTD0LCc+S92TaKFWy90nTMfXNb9EHsNLjT3e8v09C1p0+/4AOtlbMoU8vL9g/C5PHRfqTpUZT5bR7jNKnhY6fmCUSoU8IZt6WXgjTj25Fnp1vjDZaQLZY6ZDCLGttH1B28DL2RqxSJplbWBRjl4CzD6fRy8mkAhqdZUqDfLCbPHLqtxSk+7z+J3nxF1TEVTi+fP0R50pCsz9BSuDckVOv3HDSm+r+le5ayZyniu4+zD/AKn+iKwTui6ekc9kwxRMOiZz1i7t1OGH1RyN3bunLhl7M6aw1CDjhySwQ1ClCpHGY+TzuYMNvHWn0NpJnNU5YHqVQSdPGVzwbjNrY6Ag774daz8uq6Un9NTdf83Y9K1GhxRU105ngUZuGJp/UmmvVHtfg3W43NCLf2sYmvMRljaGxRiI8HbqN3ttwS8nyA03hnOuNmhMqdXoYRS/IzlHYalQTg/TY5+nSw8mVxutMaq4KavatdCvrROrrUckKWnRzlpNkrHp8EVHM2+nVJ8lhd2WNDQ0ue50dO38gsbYNSR0UL02K5IDKwX+JM6edt3S28gcrPPRFNIrZzSscdF+gaFB9P1L2OmB6elw5texCbKSjbP0GlRj5v16lrSsYfd69ywt9OilnhXvzLRWygjTb5J4/Ict7Nvp+yLtWsewWNLAWitiNO0wsde5Y21NYNKIa3iXPYLG6OwhcTyxutPCwIVGbMc6Qpg8ZeBy6rKhSbe2xKwoc5vkjzr4k+JcyVCD3b+rHRIdK9g9nN69qHzq0pPlyQggcEEbMlcsYQqnDavU46sn54XojsNVuOCEn2WF6s4Zbmr9PPbAyP0aUDAhhoFFlKLW2SSm+5GpJy3xgisgTvXI3IpVPx6C0q2Jb8mOY3Kyqm16DNnXbWH7MZLEtFhKaeN+RceGNela1lLP0PCkv7nOyN8fQJopcH0fZ3ELikmmnlZTK+tRcXho88+GmsVlKVNJypxWc/d8j1inKFeGVzMWWOeDRL4KlvbD5C8rNdtmOVqLi8Ne5OC29DI52MTKx2r6bh7ezk/6S0pRQ1Tpv0FOddhbK+nYsnGglsy04RZrcnRBKpb+QKVuizlnG2BWvz/uDWi0LSilsDUdwk6eXuTihe9haC28EMIBBjdGk2HP0CzcY5Cxo9g6gkalPsaJxN9i3QP5SIcjc5gZSHzjSAbNVJ5CWls5PfkSt7Vvd7Ip/F/iuna0nhrOOXVjpWwQfjfxJC3puMXvjCx3PDqdaVWtOpN5f7gNb8Q1Lio5ye2dlnkis+dLo+Yxra0Vs6qkyU5fucp/HT+8yLv5/eYn8D+wvMf8Szbiorq8v2OfVGS6FjGpKpLMnnAyojU/BaKa8uSl4JfdZhdqJhf5CeAOlDLwORoLoglpYzS3g9/QsKMeH+mX4ZFVf0HM/YhPTurQJWqXQu1Wj5+6YOpShLlJAKq9huZKavDbPYTo1VKSjlLiaXE3ssvGX5EtcuVngi845td+xUcf+f3NcN65M1JbPoDQ7GnbUVCGH1cvvt9Q1DUXTnlcnzX7HlXhLxhKlilWlxU+Sk+cPL0PR7VxklJPKe6fM51q8d+Rtlxc6O5tLqncQ5rItXtJQfdHKyqSpSTg8Z6dGdFpPiWEvonz8xn9t8rsS05/gZoyHacif8LGW8H7A3Ta5ojn7K2GbAuJtSJoTWL6CVAnEjUgM5RmV2A/Ey/MrpUmbjQb2wPNojGe79mT8BPM1StccxrixyA8ZrjHxjUgOmwjkDlM1u+QelYt7vZDUgWxXDeyGYUIwXFNgtQ1WjbxeWso8/13xXOrlQeE+TCfjC3TIk66Lfxl45p0INRe/JJHheua1UuKjnNvyXRHSXNgqkszzJvq2L1NCpgr9VAf4q9HHuoE4jo62hQ6bCtXQezGTnivYDx0ikkyDkWdXRprz9BKnZt+QxVL9gNMNarYbjE3ClsTjAS6GpETCTiYCEdRR5ofwYYYa7HA5wXZC11BcD2XJ9DDBmN8gV0eZ1nu/wDOpCX9jDDrGMnHoelfDKrJ0ppttKeybeFsuS6GjBWf4Mbh+R2979le5yV3Nqrs2vfzNGHOj5I1+mei+FKsnFZk37s7FcjDDfZiZXVluzSMMMshmMwwwIhgN/a9jDCmQmTprcwwIotbeKxyENcm1HZtejMMNMfED2eTa/Ubc8tvZ82VVt/8cPRGGHM/U9s14/ROPMHUNmGddjUBr8gEDDBs9AsLp6/mR9X+jKu8gsvZc30MMGR/kQL+LEJEmYYahRDJhhhCz//Z"/>
          <p:cNvSpPr>
            <a:spLocks noChangeAspect="1" noChangeArrowheads="1"/>
          </p:cNvSpPr>
          <p:nvPr/>
        </p:nvSpPr>
        <p:spPr bwMode="auto">
          <a:xfrm>
            <a:off x="2278064" y="-2746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latin typeface="Calibri" panose="020F0502020204030204" pitchFamily="34" charset="0"/>
            </a:endParaRPr>
          </a:p>
        </p:txBody>
      </p:sp>
      <p:pic>
        <p:nvPicPr>
          <p:cNvPr id="15" name="Picture 7" descr="C:\Users\Bill\Pictures\Gold MLM\Argor Heraeus\YOUnique coin products\Bullion Bars\1G_AH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3457575"/>
            <a:ext cx="82391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2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968" y="-691619"/>
            <a:ext cx="13023446" cy="863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8" y="0"/>
            <a:ext cx="11163473" cy="30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82" y="2844920"/>
            <a:ext cx="4067152" cy="312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8532" y="6025277"/>
            <a:ext cx="5146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Optima"/>
              </a:rPr>
              <a:t>Founder &amp; CEO Bill Rowell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33" y="4649172"/>
            <a:ext cx="3030442" cy="18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06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" y="999786"/>
            <a:ext cx="12050807" cy="4858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11760" y="313105"/>
            <a:ext cx="12192000" cy="6544893"/>
            <a:chOff x="-111760" y="313105"/>
            <a:chExt cx="12192000" cy="65448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60" y="1241918"/>
              <a:ext cx="12192000" cy="56160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514" y="313105"/>
              <a:ext cx="5496448" cy="13981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01326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40" y="376492"/>
            <a:ext cx="9456738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8638" y="371147"/>
            <a:ext cx="6263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cs typeface="Verdana" panose="020B0604030504040204" pitchFamily="34" charset="0"/>
              </a:rPr>
              <a:t>How Are You Going To Do It?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8484798" y="540144"/>
            <a:ext cx="1828800" cy="719137"/>
          </a:xfrm>
          <a:prstGeom prst="cloudCallout">
            <a:avLst>
              <a:gd name="adj1" fmla="val 11051"/>
              <a:gd name="adj2" fmla="val 105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GOALS</a:t>
            </a:r>
            <a:endParaRPr lang="en-GB" dirty="0"/>
          </a:p>
        </p:txBody>
      </p:sp>
      <p:pic>
        <p:nvPicPr>
          <p:cNvPr id="6" name="Picture 7" descr="C:\Users\Bill\Desktop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477">
            <a:off x="10016465" y="1011844"/>
            <a:ext cx="138747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" y="104279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0" y="1116354"/>
            <a:ext cx="11315569" cy="520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" y="78059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48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84" y="1059616"/>
            <a:ext cx="11286667" cy="4371760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Get Paid to Save in Gold, Silver, Bitcoin daily payout and Affiliate Income</a:t>
            </a:r>
          </a:p>
          <a:p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4" y="2215103"/>
            <a:ext cx="11301439" cy="4122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1" y="153112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4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0435"/>
            <a:ext cx="12192000" cy="6767565"/>
            <a:chOff x="0" y="90435"/>
            <a:chExt cx="12192000" cy="6767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64996"/>
              <a:ext cx="12192000" cy="439300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45" y="90435"/>
              <a:ext cx="3925138" cy="2254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6270172" y="863643"/>
            <a:ext cx="434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Daily Wallet Payout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4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5" y="161005"/>
            <a:ext cx="8649450" cy="65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1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544" y="144198"/>
            <a:ext cx="8451312" cy="6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5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739777"/>
            <a:ext cx="13658849" cy="7997827"/>
          </a:xfrm>
          <a:prstGeom prst="rect">
            <a:avLst/>
          </a:prstGeom>
        </p:spPr>
      </p:pic>
      <p:sp>
        <p:nvSpPr>
          <p:cNvPr id="3" name="AutoShape 8" descr="Image result for xapo bitcoin card"/>
          <p:cNvSpPr>
            <a:spLocks noChangeAspect="1" noChangeArrowheads="1"/>
          </p:cNvSpPr>
          <p:nvPr/>
        </p:nvSpPr>
        <p:spPr bwMode="auto">
          <a:xfrm>
            <a:off x="71247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544" y="5471997"/>
            <a:ext cx="78003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82" y="1122153"/>
            <a:ext cx="6988353" cy="42229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82249" y="5313737"/>
            <a:ext cx="6419814" cy="12975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82320" y="198927"/>
            <a:ext cx="3732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Global Trend …? 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6939"/>
            <a:ext cx="971855" cy="9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Image result for xapo bitcoin card"/>
          <p:cNvSpPr>
            <a:spLocks noChangeAspect="1" noChangeArrowheads="1"/>
          </p:cNvSpPr>
          <p:nvPr/>
        </p:nvSpPr>
        <p:spPr bwMode="auto">
          <a:xfrm>
            <a:off x="71247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403601" y="247378"/>
            <a:ext cx="4586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Expanding Market …</a:t>
            </a:r>
            <a:endParaRPr lang="en-GB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955264"/>
            <a:ext cx="12192000" cy="59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5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850643"/>
            <a:ext cx="13023446" cy="863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366" y="3338027"/>
            <a:ext cx="6314837" cy="332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98" y="3331946"/>
            <a:ext cx="5621944" cy="334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5335" y="-491352"/>
            <a:ext cx="13063402" cy="38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31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0242" y="1973667"/>
            <a:ext cx="8194398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Free Account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Miner $170 BTC package plus $50 month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Silver $249 gold / silver / BTC package plus $50 month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Gold $797/BTC package – one time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Executive Miner $3000 BTC package – one time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Ambassador $3000 gold / silver / BTC package – one time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400" b="1" u="sng" dirty="0"/>
              <a:t>Platinum $5000 gold / silver / BTC package – one time</a:t>
            </a:r>
          </a:p>
          <a:p>
            <a:endParaRPr lang="en-AU" sz="2400" b="1" u="sng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bg1"/>
                </a:solidFill>
              </a:rPr>
              <a:t>Buy Swiss Gold Silver Wholesale 2.97%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590800" y="949433"/>
              <a:ext cx="38397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I want to get started …</a:t>
              </a:r>
            </a:p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What are the options?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14513" y="6004627"/>
            <a:ext cx="804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Swiss Gold, Silver, Bitcoin &amp; Altcoin Mining, daily, weekly, monthly Affiliate payout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2" y="397824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3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9364" y="2390227"/>
            <a:ext cx="9304556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b="1" u="sng" dirty="0"/>
              <a:t>Free Account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Buy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Buy Swiss certified gold &amp; silver at wholesale price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Earn 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endParaRPr lang="en-AU" sz="2400" b="1" u="sng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bg1"/>
                </a:solidFill>
              </a:rPr>
              <a:t>Buy Swiss Gold Silver Wholesale 2.97%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387128" y="1241161"/>
              <a:ext cx="42064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1.  Free Member Account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72" y="38675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2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9181" y="348510"/>
            <a:ext cx="490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$1950 BTC open ended contract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" y="0"/>
            <a:ext cx="880874" cy="871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72" y="1243754"/>
            <a:ext cx="9109971" cy="51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91" y="673107"/>
            <a:ext cx="10217192" cy="6024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8029" y="110414"/>
            <a:ext cx="4357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$29.99 - 2 year ETH contract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25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29" y="587402"/>
            <a:ext cx="9745591" cy="5728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4602" y="64182"/>
            <a:ext cx="4723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$1499.50 - 2 year ETH contract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1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58" y="641001"/>
            <a:ext cx="10004759" cy="5829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665" y="110414"/>
            <a:ext cx="4261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$2799 - 2 year ETH contract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4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0484" y="2044787"/>
            <a:ext cx="8407758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b="1" u="sng" dirty="0"/>
              <a:t>Free Account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Free Member: 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bonus on gold, silver Customer purchases</a:t>
            </a:r>
          </a:p>
          <a:p>
            <a:endParaRPr lang="en-AU" sz="2400" b="1" u="sng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bg1"/>
                </a:solidFill>
              </a:rPr>
              <a:t>Buy Swiss Gold Silver Wholesale 2.97%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194684" y="1293820"/>
              <a:ext cx="4754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Free Member Affiliate Payout?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2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1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1960" y="1957545"/>
            <a:ext cx="819439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/>
              <a:t>Miner $170 BTC package - $50 month</a:t>
            </a:r>
            <a:endParaRPr lang="en-AU" sz="2400" b="1" u="sng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dirty="0"/>
              <a:t>Gold, Silver, Crypto Exchange 2.0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b="1" dirty="0"/>
              <a:t>200GH/S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5% return BTC $2479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pPr lvl="0"/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Monthly Membership 100GH (&gt; year 35%)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Buy Swiss Gold Silver Wholesale 2.97%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153839" y="813752"/>
              <a:ext cx="48363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2.  Bitcoin Miner $170 package 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86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0242" y="1865111"/>
            <a:ext cx="84077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en-AU" sz="2000" b="1" u="sng" dirty="0"/>
              <a:t>Miner $170 BTC package plus $50 month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u="sng" dirty="0"/>
              <a:t>$45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u="sng" dirty="0"/>
              <a:t>11 GH Bitcoin Mining Hash Power </a:t>
            </a:r>
            <a:br>
              <a:rPr lang="en-AU" sz="2000" u="sng" dirty="0"/>
            </a:br>
            <a:endParaRPr lang="en-AU" sz="2000" u="sng" dirty="0"/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400" dirty="0"/>
              <a:t>1% on gold, silver Customer purchases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300282" y="1293820"/>
              <a:ext cx="4784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Bitcoin Miner package payout  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32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74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1960" y="1957545"/>
            <a:ext cx="81943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/>
              <a:t>$249 package - $50 month</a:t>
            </a:r>
            <a:endParaRPr lang="en-AU" sz="2400" b="1" u="sng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dirty="0"/>
              <a:t>Gold, Silver, Crypto Exchange 2.0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dirty="0"/>
              <a:t>$50 Swiss Gold and or Silver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200GH/S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5% return BTC price $2479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pPr lvl="0"/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Monthly Membership 25% silver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Buy Swiss Gold Silver Wholesale 2.97%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680670" y="813752"/>
              <a:ext cx="36404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3.  Silver $249 package 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98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4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3550" y="565113"/>
            <a:ext cx="977704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dirty="0"/>
              <a:t>Today we will show you …</a:t>
            </a:r>
          </a:p>
          <a:p>
            <a:endParaRPr lang="en-AU" b="1" dirty="0"/>
          </a:p>
          <a:p>
            <a:pPr marL="342900" indent="-342900">
              <a:buFont typeface="+mj-lt"/>
              <a:buAutoNum type="arabicPeriod"/>
            </a:pPr>
            <a:r>
              <a:rPr lang="en-AU" sz="3200" dirty="0"/>
              <a:t>How to cash in from the Crypto Currency Trend</a:t>
            </a:r>
            <a:br>
              <a:rPr lang="en-AU" sz="3200" dirty="0"/>
            </a:br>
            <a:endParaRPr lang="en-AU" sz="3200" dirty="0"/>
          </a:p>
          <a:p>
            <a:pPr marL="342900" indent="-342900">
              <a:buFont typeface="+mj-lt"/>
              <a:buAutoNum type="arabicPeriod"/>
            </a:pPr>
            <a:r>
              <a:rPr lang="en-AU" sz="3200" dirty="0"/>
              <a:t>How to get PAID DAILY, WEEKLY &amp; MONTHLY!</a:t>
            </a:r>
            <a:br>
              <a:rPr lang="en-AU" sz="3200" dirty="0"/>
            </a:br>
            <a:endParaRPr lang="en-AU" sz="3200" dirty="0"/>
          </a:p>
          <a:p>
            <a:pPr marL="342900" indent="-342900">
              <a:buFont typeface="+mj-lt"/>
              <a:buAutoNum type="arabicPeriod"/>
            </a:pPr>
            <a:r>
              <a:rPr lang="en-AU" sz="3200" dirty="0"/>
              <a:t>How to get PAID to SAVE in Swiss certified GOLD &amp; SILVER</a:t>
            </a:r>
            <a:br>
              <a:rPr lang="en-AU" sz="3200" dirty="0"/>
            </a:br>
            <a:endParaRPr lang="en-AU" sz="3200" dirty="0"/>
          </a:p>
          <a:p>
            <a:pPr marL="342900" indent="-342900">
              <a:buFont typeface="+mj-lt"/>
              <a:buAutoNum type="arabicPeriod"/>
            </a:pPr>
            <a:r>
              <a:rPr lang="en-AU" sz="3200" dirty="0"/>
              <a:t>Inflation Proof Your Money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10" y="4151712"/>
            <a:ext cx="5591368" cy="234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588" y="1973667"/>
            <a:ext cx="8407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/>
              <a:t>3.  </a:t>
            </a:r>
            <a:r>
              <a:rPr lang="en-AU" sz="2000" b="1" u="sng" dirty="0"/>
              <a:t>Silver $249 gold / silver / BTC package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$70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50 GH Bitcoin Mining Hash Power</a:t>
            </a:r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on gold, silver Customer purchases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083716" y="1263042"/>
              <a:ext cx="54134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Affiliate Silver package payout</a:t>
              </a:r>
              <a:r>
                <a:rPr lang="en-US" sz="3000" b="1" dirty="0">
                  <a:solidFill>
                    <a:schemeClr val="bg1"/>
                  </a:solidFill>
                </a:rPr>
                <a:t>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75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4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748" y="1872067"/>
            <a:ext cx="84077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u="sng" dirty="0"/>
              <a:t>Gold $797 package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Gold, Silver, Crypto Exchange 2.0 annual membership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$150 Swiss Gold and or Silver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b="1" dirty="0"/>
              <a:t>500GH/S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13% return BTC price $2479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>
              <a:lnSpc>
                <a:spcPct val="150000"/>
              </a:lnSpc>
            </a:pPr>
            <a:endParaRPr lang="en-AU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740794" y="1162793"/>
              <a:ext cx="366241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4. Gold $797 package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4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5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588" y="1973667"/>
            <a:ext cx="8407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/>
              <a:t>4.    </a:t>
            </a:r>
            <a:r>
              <a:rPr lang="en-AU" sz="2000" b="1" u="sng" dirty="0"/>
              <a:t>Gold $797/BTC package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$145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100 GH Bitcoin Mining Hash Power</a:t>
            </a:r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on gold, silver Customer purchases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165678" y="1226432"/>
              <a:ext cx="49548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Gold Package Affiliate payout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1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748" y="1872067"/>
            <a:ext cx="84077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u="sng" dirty="0"/>
              <a:t>Ambassador $3K package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Gold, Silver, Crypto Exchange 2.0 annual membership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$800 Swiss Gold and or Silver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b="1" dirty="0"/>
              <a:t>5000GH/S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27% return BTC price $2497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>
              <a:lnSpc>
                <a:spcPct val="150000"/>
              </a:lnSpc>
            </a:pPr>
            <a:endParaRPr lang="en-AU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025856" y="1162793"/>
              <a:ext cx="50922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5. Ambassador $3000 package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4" y="424023"/>
            <a:ext cx="880874" cy="87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465" y="5768584"/>
            <a:ext cx="365029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1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588" y="1973667"/>
            <a:ext cx="8407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/>
              <a:t>3.  </a:t>
            </a:r>
            <a:r>
              <a:rPr lang="en-AU" sz="2000" b="1" u="sng" dirty="0"/>
              <a:t>Ambassador $3K Gold / Silver / BTC package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$390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1000 GH Bitcoin Mining Hash Power</a:t>
            </a:r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on gold, silver Customer purchases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1818297" y="1200845"/>
              <a:ext cx="61983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Ambassador package Affiliate payout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4" y="424023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15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748" y="1872067"/>
            <a:ext cx="840775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u="sng" dirty="0"/>
              <a:t>Executive Miner $3K package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Gold, Silver, Crypto Exchange 2.0 annual membership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b="1" dirty="0"/>
              <a:t>11000GH/S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60% return BTC price $2497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>
              <a:lnSpc>
                <a:spcPct val="150000"/>
              </a:lnSpc>
            </a:pPr>
            <a:endParaRPr lang="en-AU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1690830" y="1162793"/>
              <a:ext cx="576234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6. Executive Miner $3000 package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4" y="424023"/>
            <a:ext cx="880874" cy="871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594" y="5842832"/>
            <a:ext cx="365029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18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588" y="1973667"/>
            <a:ext cx="84077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/>
              <a:t>6.    </a:t>
            </a:r>
            <a:r>
              <a:rPr lang="en-AU" sz="2000" b="1" u="sng" dirty="0"/>
              <a:t>Ambassador $3000 Gold / Silver / BTC package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$390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1500 GH Bitcoin Mining Hash Power</a:t>
            </a:r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on gold, silver Customer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Ambassador Leadership Package qualified*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1466349" y="1226432"/>
              <a:ext cx="66952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Executive Miner package Affiliate payout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75" y="372024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4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748" y="1872067"/>
            <a:ext cx="84077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u="sng" dirty="0"/>
              <a:t>Platinum $5K package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Gold, Silver, Crypto Exchange 2.0 annual membership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$1200 Swiss Gold and or Silver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b="1" dirty="0"/>
              <a:t>15000GH/S Bitcoin Mining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Daily </a:t>
            </a:r>
            <a:r>
              <a:rPr lang="en-GB" sz="2000" dirty="0" err="1"/>
              <a:t>Payout</a:t>
            </a:r>
            <a:r>
              <a:rPr lang="en-GB" sz="2000" dirty="0"/>
              <a:t>*</a:t>
            </a:r>
            <a:br>
              <a:rPr lang="en-GB" sz="2000" dirty="0"/>
            </a:br>
            <a:r>
              <a:rPr lang="en-GB" sz="2000" dirty="0"/>
              <a:t>*</a:t>
            </a:r>
            <a:r>
              <a:rPr lang="en-GB" sz="2000" dirty="0" err="1"/>
              <a:t>Approx</a:t>
            </a:r>
            <a:r>
              <a:rPr lang="en-GB" sz="2000" dirty="0"/>
              <a:t> 90% return BTC price $2497</a:t>
            </a:r>
            <a:br>
              <a:rPr lang="en-GB" sz="2000" dirty="0"/>
            </a:br>
            <a:r>
              <a:rPr lang="en-US" sz="2000" dirty="0"/>
              <a:t>Sponsoring NOT necessary to be PAID daily BTC Mining Payout</a:t>
            </a:r>
            <a:endParaRPr lang="en-GB" sz="2000" dirty="0"/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Swiss Gold &amp; Silver Wholesale 2.97%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Sell Back – No fees*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Swiss and Dubai Free LBMA storage *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2000" dirty="0"/>
              <a:t>Physical delivery (Authorised Countries)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Premium Education Program</a:t>
            </a:r>
          </a:p>
          <a:p>
            <a:pPr>
              <a:lnSpc>
                <a:spcPct val="150000"/>
              </a:lnSpc>
            </a:pPr>
            <a:endParaRPr lang="en-AU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2300164" y="1162793"/>
              <a:ext cx="454368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7. Platinum $5000 package 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4" y="424023"/>
            <a:ext cx="880874" cy="871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845" y="5880832"/>
            <a:ext cx="365029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3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588" y="1973667"/>
            <a:ext cx="84077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/>
              <a:t>7.     </a:t>
            </a:r>
            <a:r>
              <a:rPr lang="en-AU" sz="2000" b="1" u="sng" dirty="0"/>
              <a:t>Platinum $5000 gold / silver / BTC package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$590 commissions</a:t>
            </a:r>
          </a:p>
          <a:p>
            <a:pPr marL="914400" lvl="1" indent="-457200">
              <a:lnSpc>
                <a:spcPct val="150000"/>
              </a:lnSpc>
              <a:buAutoNum type="alphaLcPeriod"/>
            </a:pPr>
            <a:r>
              <a:rPr lang="en-AU" sz="2000" b="1" u="sng" dirty="0"/>
              <a:t>3000 GH Bitcoin Mining Hash Power</a:t>
            </a:r>
          </a:p>
          <a:p>
            <a:pPr lvl="1">
              <a:lnSpc>
                <a:spcPct val="150000"/>
              </a:lnSpc>
            </a:pPr>
            <a:r>
              <a:rPr lang="en-AU" sz="2000" b="1" u="sng" dirty="0"/>
              <a:t>Single Purchase orders: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2.5% Bitcoin, DASH, </a:t>
            </a:r>
            <a:r>
              <a:rPr lang="en-AU" sz="2000" dirty="0" err="1"/>
              <a:t>Litecoin</a:t>
            </a:r>
            <a:r>
              <a:rPr lang="en-AU" sz="2000" dirty="0"/>
              <a:t> or </a:t>
            </a:r>
            <a:r>
              <a:rPr lang="en-AU" sz="2000" dirty="0" err="1"/>
              <a:t>Ethereum</a:t>
            </a:r>
            <a:r>
              <a:rPr lang="en-AU" sz="2000" dirty="0"/>
              <a:t> Mining Hash Power on all Customers 1</a:t>
            </a:r>
            <a:r>
              <a:rPr lang="en-AU" sz="2000" baseline="30000" dirty="0"/>
              <a:t>st</a:t>
            </a:r>
            <a:r>
              <a:rPr lang="en-AU" sz="2000" dirty="0"/>
              <a:t> level Customers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1% on gold, silver Customer purchases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eriod"/>
            </a:pPr>
            <a:r>
              <a:rPr lang="en-AU" sz="2000" dirty="0"/>
              <a:t>Ambassador Leadership package qualified*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0" y="0"/>
            <a:ext cx="9144000" cy="1719776"/>
            <a:chOff x="0" y="695542"/>
            <a:chExt cx="9144000" cy="1719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5542"/>
              <a:ext cx="9144000" cy="17197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1790437" y="1152633"/>
              <a:ext cx="5563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Platinum package Affiliate payout</a:t>
              </a:r>
              <a:endParaRPr lang="en-GB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0" y="372024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7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758950" y="433389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baseline="300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65854" y="1085179"/>
            <a:ext cx="851871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n-US" sz="3600" b="1" dirty="0">
                <a:latin typeface="+mn-lt"/>
                <a:ea typeface="MS PGothic" panose="020B0600070205080204" pitchFamily="34" charset="-128"/>
              </a:rPr>
              <a:t>If you Team up with us you: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ea typeface="MS PGothic" panose="020B0600070205080204" pitchFamily="34" charset="-128"/>
                <a:sym typeface="Symbol" panose="05050102010706020507" pitchFamily="18" charset="2"/>
              </a:rPr>
              <a:t>Get </a:t>
            </a:r>
            <a:r>
              <a:rPr lang="en-US" altLang="en-US" b="1" dirty="0">
                <a:ea typeface="MS PGothic" panose="020B0600070205080204" pitchFamily="34" charset="-128"/>
                <a:sym typeface="Symbol" panose="05050102010706020507" pitchFamily="18" charset="2"/>
              </a:rPr>
              <a:t>daily Bitcoin payout</a:t>
            </a:r>
            <a:r>
              <a:rPr lang="en-US" altLang="en-US" dirty="0">
                <a:ea typeface="MS PGothic" panose="020B0600070205080204" pitchFamily="34" charset="-128"/>
                <a:sym typeface="Symbol" panose="05050102010706020507" pitchFamily="18" charset="2"/>
              </a:rPr>
              <a:t> through Bitcoin &amp; Altcoin Mining  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+mn-lt"/>
                <a:ea typeface="MS PGothic" panose="020B0600070205080204" pitchFamily="34" charset="-128"/>
              </a:rPr>
              <a:t>Earn </a:t>
            </a:r>
            <a:r>
              <a:rPr lang="en-US" altLang="en-US" b="1" dirty="0">
                <a:latin typeface="+mn-lt"/>
                <a:ea typeface="MS PGothic" panose="020B0600070205080204" pitchFamily="34" charset="-128"/>
              </a:rPr>
              <a:t>immediate income</a:t>
            </a:r>
            <a:r>
              <a:rPr lang="en-US" altLang="en-US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en-US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 from Fast Start Bonus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Get </a:t>
            </a:r>
            <a:r>
              <a:rPr lang="en-US" altLang="en-US" b="1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Affiliate income </a:t>
            </a:r>
            <a:r>
              <a:rPr lang="en-US" altLang="en-US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from Building a Network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Preserve Real Wealth through ownership of Swiss certified pure Gold and Silver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+mn-lt"/>
                <a:ea typeface="MS PGothic" panose="020B0600070205080204" pitchFamily="34" charset="-128"/>
                <a:sym typeface="Symbol" panose="05050102010706020507" pitchFamily="18" charset="2"/>
              </a:rPr>
              <a:t>Compound your Bitcoin daily payouts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6" y="125057"/>
            <a:ext cx="2154940" cy="9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63" y="1459689"/>
            <a:ext cx="9215022" cy="5195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5666" y="371790"/>
            <a:ext cx="4728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Our Changing World?</a:t>
            </a:r>
            <a:endParaRPr lang="en-GB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40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739777"/>
            <a:ext cx="13658849" cy="7997827"/>
          </a:xfrm>
          <a:prstGeom prst="rect">
            <a:avLst/>
          </a:prstGeom>
        </p:spPr>
      </p:pic>
      <p:sp>
        <p:nvSpPr>
          <p:cNvPr id="3" name="AutoShape 8" descr="Image result for xapo bitcoin card"/>
          <p:cNvSpPr>
            <a:spLocks noChangeAspect="1" noChangeArrowheads="1"/>
          </p:cNvSpPr>
          <p:nvPr/>
        </p:nvSpPr>
        <p:spPr bwMode="auto">
          <a:xfrm>
            <a:off x="71247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56516" y="858479"/>
            <a:ext cx="674780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Financial Independence requires:</a:t>
            </a:r>
            <a:br>
              <a:rPr lang="en-GB" altLang="en-US" sz="3600" b="1" dirty="0">
                <a:solidFill>
                  <a:schemeClr val="bg1"/>
                </a:solidFill>
                <a:latin typeface="+mn-lt"/>
              </a:rPr>
            </a:br>
            <a:endParaRPr lang="en-GB" altLang="en-US" sz="36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GB" altLang="en-US" sz="2400" b="1" i="1" dirty="0">
                <a:solidFill>
                  <a:schemeClr val="bg1"/>
                </a:solidFill>
                <a:latin typeface="+mn-lt"/>
              </a:rPr>
              <a:t>1) Residual Income</a:t>
            </a:r>
          </a:p>
          <a:p>
            <a:pPr>
              <a:defRPr/>
            </a:pPr>
            <a:r>
              <a:rPr lang="en-GB" altLang="en-US" sz="2400" b="1" i="1" dirty="0">
                <a:solidFill>
                  <a:schemeClr val="bg1"/>
                </a:solidFill>
                <a:latin typeface="+mn-lt"/>
              </a:rPr>
              <a:t>2) Leverage (of Time and Money)</a:t>
            </a:r>
          </a:p>
          <a:p>
            <a:pPr>
              <a:defRPr/>
            </a:pPr>
            <a:r>
              <a:rPr lang="en-GB" altLang="en-US" sz="2400" b="1" i="1" dirty="0">
                <a:solidFill>
                  <a:schemeClr val="bg1"/>
                </a:solidFill>
                <a:latin typeface="+mn-lt"/>
              </a:rPr>
              <a:t>3) Duplication</a:t>
            </a:r>
          </a:p>
          <a:p>
            <a:pPr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+mn-lt"/>
              </a:rPr>
              <a:t>4) Wealth Preservation</a:t>
            </a:r>
          </a:p>
          <a:p>
            <a:pPr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+mn-lt"/>
              </a:rPr>
              <a:t>5) Right Sector Right Time</a:t>
            </a:r>
            <a:endParaRPr lang="en-GB" altLang="en-US" sz="2400" b="1" i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altLang="en-US" sz="24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GB" altLang="en-US" sz="2400" i="1" dirty="0">
                <a:solidFill>
                  <a:schemeClr val="bg1"/>
                </a:solidFill>
                <a:latin typeface="+mn-lt"/>
              </a:rPr>
              <a:t>“I would rather earn 1% off a 100 people’s efforts than 100% of my own efforts.” </a:t>
            </a:r>
          </a:p>
          <a:p>
            <a:pPr>
              <a:defRPr/>
            </a:pPr>
            <a:endParaRPr lang="en-GB" altLang="en-US" sz="2400" i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GB" altLang="en-US" sz="2400" i="1" dirty="0">
                <a:solidFill>
                  <a:schemeClr val="bg1"/>
                </a:solidFill>
                <a:latin typeface="+mn-lt"/>
              </a:rPr>
              <a:t>– John D. Rockefeller, Businessman</a:t>
            </a:r>
          </a:p>
          <a:p>
            <a:pPr>
              <a:defRPr/>
            </a:pPr>
            <a:endParaRPr lang="en-GB" altLang="en-US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" y="0"/>
            <a:ext cx="3961814" cy="7048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832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90488"/>
            <a:ext cx="12192000" cy="6948488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stretch>
              <a:fillRect/>
            </a:stretch>
          </a:blip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/>
          <a:lstStyle/>
          <a:p>
            <a:pPr marL="457200">
              <a:defRPr/>
            </a:pPr>
            <a:endParaRPr lang="en-US" dirty="0">
              <a:latin typeface="Trajan Pro" charset="0"/>
              <a:ea typeface="ＭＳ Ｐゴシック" charset="0"/>
              <a:cs typeface="Trajan Pro" charset="0"/>
              <a:sym typeface="Trajan Pro" charset="0"/>
            </a:endParaRPr>
          </a:p>
        </p:txBody>
      </p:sp>
      <p:pic>
        <p:nvPicPr>
          <p:cNvPr id="10" name="Picture 8" descr="C:\Users\Bill\Desktop\Spreadsheets\New folder\Don Failla\Design 45 second\Cover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9769">
            <a:off x="428927" y="1168663"/>
            <a:ext cx="2250068" cy="319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/>
          <p:cNvSpPr>
            <a:spLocks/>
          </p:cNvSpPr>
          <p:nvPr/>
        </p:nvSpPr>
        <p:spPr bwMode="auto">
          <a:xfrm>
            <a:off x="1443037" y="378909"/>
            <a:ext cx="9305925" cy="815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Marker Felt" charset="0"/>
                <a:sym typeface="Marker Felt" charset="0"/>
              </a:rPr>
              <a:t>Fast Track 5 -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rajan Pro" charset="0"/>
                <a:sym typeface="Marker Felt" charset="0"/>
              </a:rPr>
              <a:t>Earn $275.00 - $2500.00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rajan Pro" charset="0"/>
                <a:sym typeface="Marker Felt" charset="0"/>
              </a:rPr>
              <a:t> 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rajan Pro" charset="0"/>
                <a:sym typeface="Marker Felt" charset="0"/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Trajan Pro" charset="0"/>
              <a:sym typeface="Trajan Pro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52" y="1169270"/>
            <a:ext cx="1266557" cy="220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5" y="3646735"/>
            <a:ext cx="2863828" cy="17851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7999" y="1513091"/>
            <a:ext cx="70539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3200" b="1" i="1" dirty="0">
                <a:solidFill>
                  <a:srgbClr val="0070C0"/>
                </a:solidFill>
              </a:rPr>
              <a:t>Monthly Uni – Level Package Payout …</a:t>
            </a:r>
            <a:br>
              <a:rPr lang="en-US" sz="3200" b="1" i="1" dirty="0">
                <a:solidFill>
                  <a:srgbClr val="0070C0"/>
                </a:solidFill>
              </a:rPr>
            </a:br>
            <a:r>
              <a:rPr lang="en-US" sz="2400" b="1" i="1" dirty="0"/>
              <a:t>$37.50 plus $13 silver Break Even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2 LEVEL $225.00 Monthly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3 LEVEL $537.50 Monthly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4 LEVEL $2,100 Monthly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6 LEVEL $9,912.50 Monthly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6 LEVEL $48,975 Monthly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7 Financial Independence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941" y="5543823"/>
            <a:ext cx="3650296" cy="792549"/>
          </a:xfrm>
          <a:prstGeom prst="rect">
            <a:avLst/>
          </a:prstGeom>
        </p:spPr>
      </p:pic>
      <p:pic>
        <p:nvPicPr>
          <p:cNvPr id="12" name="Picture 6" descr="Bitcoin Poker Chip - Poker Chips  Bitcoin Store -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214" y="144110"/>
            <a:ext cx="828251" cy="82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0" y="32989"/>
            <a:ext cx="1174083" cy="11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514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01" y="0"/>
            <a:ext cx="9176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8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74" y="389774"/>
            <a:ext cx="4360126" cy="24416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7562" y="3313683"/>
            <a:ext cx="11296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GUARANTEE THAT YOU WILL EARN ANY MONEY USING THE TECHNIQUES AND IDEAS DISPLAYED. THESE MATERIALS ARE NOT TO BE INTERPRETED AS A PROMISE, FINANCIAL ADVICE OR  A GUARANTEE OF EARNINGS. </a:t>
            </a:r>
            <a:b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*BITCOIN &amp; ALTCOIN DAILY PAYOUT WILL VARY DEPENDING UPON BUT NOT LIMITED TO PRICE, DIFFICULTY RATE, INDEPENDENT MINING COMPANIES OPERATIONAL EXPENSES &amp; CONTRACT LIFE. </a:t>
            </a:r>
            <a:b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7" y="389774"/>
            <a:ext cx="3311912" cy="14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15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2" descr="data:image/jpeg;base64,/9j/4AAQSkZJRgABAQAAAQABAAD/2wCEAAkGBxQSEhQUExQWFhUXGBwbFxgYGBoaHBwbGBcXGCAaHB0aHCggGh4lHRgbIjEhJykrLi8uHx8zODMsNygtLisBCgoKDg0OGxAQGiwkICYsLCwsLCwsLCwsLCwsLCwsLCwsLCwsLCwsLCwsLCwsLCwsLCwsLCwsLCwsLCwsLCwsLP/AABEIARsAsgMBEQACEQEDEQH/xAAbAAABBQEBAAAAAAAAAAAAAAAAAQIEBQYDB//EAE8QAAECAwUEBwQGBgULBQEAAAECEQADIQQFEjFBBlFhcRMiMoGRofAHFLHBI0JSYnLRM1SCkuHxFReistIkNENTY3OTo8LD0yU1RIOzFv/EABoBAAIDAQEAAAAAAAAAAAAAAAABAgMEBQb/xAA8EQACAQMDAQUECAUDBQEAAAAAAQIDBBEFEiExE0FRYXEUIjKBBiORobHB0fAzNEJy4RUk8TVSU2KSJf/aAAwDAQACEQMRAD8A9snz0oGJRYb4AItmveTMmrlImBUyW2NI0f4xBTi3tXUvnbVYU41JRxF9H4jrbekmSlSpkxKEpbESWZ6CHKSissrpUp1ZbIJt+RJTNBGIFwzg8M3h+ZBpp4ZSW3a6zSlykLUoKmlk9U7wlzuBJAeITqRjJJ95rt7GtXpyqQXEep3ufaSRapk2XJUSqUWU4IBqQ4fMODX84IVYzbSC5sa1vCM6iwpdC4iwyBAAQAEABABznTQkEqLAawAZO+/aDZrMrCQta/spAo+9zTlnGercRpvDOvY6LcXcd8eF4sds5t9ZrXMEply5h7IWzK4Ag58DCp3UZvBO+0K5tIdo8Nd7Xca0RpOKLAAQAEABAAQAEABAAQAVe0KfoeRH5QAvEwuxCQm+LYNShShyK5avgoRhpfzEj1OovdpFCS8f1IntMtX0ZH253kkK/MQ714gkV/RenuuXLwX4m62VtQVd0hegkJB5oThPmI0UXmCOPqVNwu6kX/3P73k8+2iSF26wyx2gyjy6Qlv+WfGM1dZrRR3NJbpabXqPo+Pux+Zc+zBAFqvFgKTGHAdJNp5CHa/HP1Frzbtrf+38kejPG08sI8AxXgArr3tSkYMJZ1MYAXUy2xG082au1+9zUBMuYEodkhNVAh6OKDOMlCs5Z3M7uqafTowpdjFtyWX3ku/L3FoRMNlWmbgQsjB1h0iUFQFM9PGL3PMG4PJz6drKFenGutqbXXjjJndgtl5EyzqtdrT0illTBeTO2JvrEl8+EZLagpLfNZbO7rOq1KVT2e2e2MUuUUl9WWULbZZdmQEzekTjCKAHGgpoKAhlE8GiFeMFViodTXptavOwq1LmWY4eM+j/AMHtgjpHihYACAAgAIACAAgAIACACLeUrFKWOB8qwAeZmf7ve0ibkJ0opP4gkoH9xHjGKfu3Cfiemo/X6POHfB5+X7ycL7ki0W6z2dQdCJZXM/bc/AI8YVZb6yj4D02btNPqXC4cmkv39pO2CvEpsk+yq/SSppS3BRL/ANpKvERO0fuuD7mVfSKknVhcR6TS/f2EG6h094z52aJDS0c6o+Sz3xGl79dy8OC2/wD9rpdOh3z5f4lVYdpFWSbbujczJs4hAY6TJlS1frCgqYohW7Nyx1b4Otcab7ZSob3iMY+8/sJd0X3b5dtsxtK5rTVgYVEMUk4T1RkzjcYcalWNRb+8puLTT6lnU9nSzFdV4l/tjtBa8UmVZ0nHPKghvuM4D0JrUmgjVc1JxxGPVnD0eytqinWuJYjHuM3e+ytslIXNnWh1oT0hGNZLDcrQ8oyzoVFHc5HcttXsalVUKdLh8Zwifa5t5Wmz2NUpasK0EKViSnrJVhdRNagDLjE3204R2mSnHTrW4rKuukuF+hUbJ7Gqty5wVNwdEtl9XESSVOQSRqIpo2/aN5Z1tS1iNlCGyGdyyvI9T2a2dlXdKmBK1qCjiUVNoGYMBT846FKjGksI8ZqGo1L2anNJYWODI7bbVTMSZEkEzV9kAPhBoC2qzpuEV3Fdw9yPU6Gj6XGuncV3iC+/BcbBbHCy/TT+taFZ1fA9SH1UXqfDiW9Db70upHV9W9o+ppLFNff/AI8DbCNRwhYACAAgAIACAAgAIACABCIAPJ9vJfRmzrdjKtBD8Cyv+2Yx3fG2Xgz0v0ebmq1Hxj+H/JN2MsvvK7wteeJeCXyQyv7uAd0Ft70pVCGtPsKNG08I5fq/2ylvC1Cx3gqd9WbJKv2wknxK0D96K6r7Ks34o22lP/UNOjT74SS+Wf0LrYe7+ju9CznOnFXcBgHwJ74vs47YZ8Tm/SO4VS72LpFJfqRvZ3dctdutsxQcyVqCHyBUuZ1ubJ8zFFtBOpJvuOjrdxUhZ0acXhSXPySOG0amtd3E5CZ/3JUTuf4kDPo38jcen6lrtbtjMQtMmzoecrsgByl8jSpJ3BuMTr19j2xWWZtL0pXEXWry20195mr8ue2CVMm2y1EEJfo8SlAk5IIBCQS+QeM9SnV2bpyOxZ31l28aNtRzz8XH2+JsdmP/AG6x/iP99Ua7b+Ejga0v9/U9SF7M5wQu8FHITf8AqXFVp1l6m/6Qfw6H9iLa8tq0LnIsiUkrmIxEgvhIdQSQMyQknvG+L3WSqdmcqGm1JWkrrOEnj18zB3xOm2W8FzxJKnAwOFN2EpcEZF0kd53xiqOVOs5JZPS2MKN5p0aDqbcdenP+DZ+y6xWhKbRPtGIdOsKSlTjLESpjk+IDkkcIvtYz5cu85OvVbdyp0qGPcWG18jdxrOAEABAAQAEABAAQAEABAAQAea+02zkyZzA9VSF5ZBwH/tRmu1mkdz6O1VC9WXjKaNF7ObH0d3yQQxUCsv8AeUfk0O1jtpoo1ut2t7N56cGD9pVmZMtX2ZikeIcD+xFF7HKTOt9Fa2J1Id2MnoE2x9FZbNKA7AQnvCW+MbILbFI81dVe1rTn4tma9muL3i8lFCgCs1I1xzTh51jLbJ75ep6DXZQdvbxUk2l+SKjatCvebAyFHrEu3+0Q/gEuYVwm6kQ0eUFY3G6SXBX/ANPe53haZqpeJRdKC/ZSWYhw1UgV/jFLq9nVk5I6kLH23TqVOlPC6v17wt0q0WyVNtE5KkSkIUqWgA9ZRoFVqQHcqO6msSkqlWLlJYS6IhbytdPrQoUWnOT96T7l4G02Yf8AoyyqKSMJOY0xKY8jn3xqtv4aPOa1KPttSSeVk8/s96WiROtEiUl5k2aS2ElQLqIKRrRT1prGFVJwlKMV1PW1LO0uqFKtVl7sYrvPQ9gNj1WZ7RaK2hejvgBqXOqzqe4avrt6Dj70urPOaxqsbjFCgsU4/f8A4K/bXae0yEy+iVhKpxc4QaJ+pUZF+dIdzVlHGPEWiWVK4dTte6L/AOT0aXkDwjUcJrkfAAQAEABAAQAEABAAQAEACLUwc0EAEE3lJMxMrpEFawSlDhyBqBrkfOIuUc7X1LVRquDqJPau/uRLWoJBJoBnEioqZl7WVU1EhSpZmL66UEO7PWoZ6HjQxW5R3bGaYW9fsnXgmorjJcARYZhMMAAUvnABW2pVlCkGZ0IJVgRiwPi+yH14RCW3PJfS7eUWqecLl4ydbZekiSHmTZaB95QHxMOUkupGlRqVXinFt+RHsu0Vlmlpc+Ws7kqc+Aq0KFSMuEyytZ3FFZqQaXmh913tZ7RMmJkrSpcs4VsKjvaozypCjOEm8dQrWtejCLqJpS5XgWkWGYiWi7JK2xy0KwrCw6QWWMlDjxiLipdSdOrOnnY2s8fImRIgEABABFnXhKRhxTEJxKwpdQDq+yHNTwhOSXUnGnOedqbx1IFs2nskotMtEtKt2Jz4CsQlVhHqzRRsLmtzCDfyO1139Z7S4kTULIzANRxINW4wRqRn0ZG4s69vxVg0dLxvWVIBMxYAAc8BvO6JykorLKadOVSahBZb7jLn2n2LE30pH2sFPAl/KMzvKeTtr6N3rjuwvTJrrut0ufLTMlKCkKDgj1Q8I0RkpLKOLVozpTcJrDRJiRWRb0H0Mz8JgA8dvy8fdrzkzswgIJ/D1klv2SY5teeyupHtdJt/adJnSXVt/asM9gtSwqSogggoJBGoId46KeTxcouLw+483Esf0zYy2csnwE4CMc1/uUeltpP/AEaov/ZfkepxtPMg8ADZqmBJ0BMAHi3tAnHpLOEviTiUKPVSkNzLojn3r96KXU9j9GaadGrKfwvj9SZYPZ9arU861zejJDsesvvFEoHDyiMbadTmbJ1ddtbRdnaQz5936sp7Xc3udrsvRzCorWlqMoMtKS7ZguR3GIyo9jVios00NRWoWVV1I4wvka32WSAm13g31VYRy6SZ+Qi61X1kzma/Ju1ts+H5I9KJjceVEeAQYoBg8ACLyPKADxnbqzqXNsoSWUoqQmrAKxS2PDtCvCOfeJuUUj130aqRhRrSl0WG/sZcS/ZnKlSyq0TlKXolDAPuqCTzpEo2S6yZTW+k9XOKMEl3Z6lVszYhJvUCzKUpMtC1TKv9QuhwGLKKO/lFdKEY18RfBsv7mdbSt9xHEm1j9fsO+00mbarZZ7LiIRN65Vm5dWI8cITQcYsuVKdRQ7jJo06NtaVLt4clx+/Ut792UsFnlsUMEpdaypRVwOeZ3ZcInK3pRi8mShrOoVq8VCXV9MLB19jWP3Wa74el6u58CcTd7RGyzsZf9J8e0x8dvP3noMbjzZwvL9FM/CfhCEeQbTXcJ1uRLyK7O4O5QEwg8nEc+vT31tvkex0q7drpna9ynz6cFz7Pdoz0UywzzhmISronoSAC6Oaatw5RO1rf0S6oy69p6yrujzGXXH4/vvOZUBe9jJoBKJPd00Ob/wByvQjbv/8AHq/3L8iZtntnNllMuQ/SL7IAcgEsCQKlRNAPjrO4run7serM2j6UrrNWs8QXXzM1bJt7Wb6eZNmDCxUkzApgftIFG5ZPpGWSuILe2d6i9HuJ+zwis9zx+Z6xcF5C12aXOZsaajcahQ8QY6FOe+KkeOvbZ21eVJ9zPMNtwlM2xqoCJinP3UqlGvAOYyXeFODZ6D6P7pUK8F4cLzwy82m9oskJKJP0nJwDzVu5P3RKpdwisLkzWf0duar3Vfdj9/2FTs7cs+YsW61AgkgSkkNoesBokDIa5840Kc5y7SZp1a9oW9D2K26f1P8Az4kzYS1GVaLxIDkzQB+/OgtPjn+/Ejr38tbf2/kiNa73vK3Tpsqy4kIlKKVqfCxBIqrTLspD73hSqVasnGHBdb2dhZUY1rl7pSWUv8fmyHYJ9tsdqkCZPUtM8lJ66lD7JorIgkEERGPa0qiUnnJdV9iv7SpOlT2uHlySL9vxcm3yFKnLEtEvEUgkivSAhvrEsM+ETrVXCssvgzabZRuNMqbIpzbwn39xTXpfFutCTaAqZLkIUCnCshnOEKzddSA+UUVKtaa3rhHUs7LT7eStXiVRrnPP/B7Hs7a1TrJImL7S5SVK5lIc+MdGnLdBNni72lGlcThHom0eV7e2ky5llWlnQpaw+8GWa8OqIyXralFo9J9GaaqUq8H0eF9qYk83veAcS1hJGgEoEHjMU5HIxW5XFXuwaYU9HsZZcsy/+vw6EewWm3XQX6JAQVALBCVPwKk9ZOrac4jHtbfuLqqsNXeIze5dOqx8uh6dadoJXu6J6WGKXjBP1EkOe/Rt4jpKcXHc/A8ZK2qqu7dcvOPvPO7PJtF8zykOizIU6lH4n7SzoMgPPDmdxLHSJ6tRt9Fo7n71Vr9/I9buq75ciUmVKThQgMB8zvJzeN8IKKwjx9evOvUdSby2TIkVEa8/0Uz8J+EAHnCJQXfFnScjZyPKbGN/zK9D0dL/AKLP+/8AQgbe3AuUv3iW4WhiojMgZTBxGvAcDEbqi19ZEv0LUIyXsdfo+mfwINjvT3m22RYorolJWBooCa/cXB74rhV7StF+RrubF2lhWpvpuyvR/oXmxFkTaL0tU5VegOFD73MsHuCD4xZRjvrSk+4x6lN2+m0aMeNyy/Mu9vpqRKtD6SCO9QIHmoRorvFOWTjaTFyvKaj1ySvZlKKbukvrjI5FamiNqsUkaNempX02vL8DDbfWcLXZQT2pi08nMqvnFN4tzijp/Ryq6dOtJdyz+Juri2AslnIVhM1YyVMLsd4T2fKLqdtThzg5l3rl3c5i5YXguC02hHUR+MfAxoOOzCbCWpMu0XiSHPS0HHpJ1eHOMNr8c/34nqdeWba2/t/JHCftParVNmSrvQlIcqmTAlIBfNZJoAWzLkwnXnOW2kvmSpaZb21JVb+XpH8iltFkny7VYxPniapS3CQScAxAagM5G7QxXKM41IqbyzfRr21ayrO2p7Ul18f+CfeF2pn3tZ5U2suYhJYUoBMLd6knuMTrR3XCTMum3Do6POpT6p/fwX/tClhFmtKUgBKUygAAwAEyVQCL7nii16HI0OTlqEG+vP4Gq2O/zCy/7lH90RZR+Behk1P+bqf3M892sH+UXf8A74/35EZrr44Ha0H+Uuf7fyZ6xMWEgklgI3Hlzyv2h3ylQVJR1pk1SeqKkJBBH7SiEsOfCMV3UW3Yup6b6PWcu19qnxGKfzO+092rk3f0OF1JlSnb7pQVkb8j3RKtBqhtXgU6fcwnqvbSeE3LHz6Gauu9Z9oTZ7HZEqllKwoqlqNTkVqZmFSouTpwjLGpKe2EFg71xaULeVW5rzUtyeE+7yR7qiOqjwI6ACu2itQlWadMIfChRbfSADya6b8Uq8Zc1SHKJCxhS4Bwy5itdNHjDJv2heh6akl/okuf6s/gbK5LxXbbIFTsCpoQlZKEEJUial2AJJLFweQ3xdRq9plNd+DzjTi1jr1MLZbs91vOUkA4FlSpfIpUG/ZLg8njIqfZ1+Oh7Speq80mUs+8sZ+X6ki67+N12y1Y0FSZpJDM9VKUlQehHWINfhDVTsKsty4Yp2a1WypOlLDisc/ehemn3xPEqWlSJIVimKNe9Wj54U/zBKcriWFwiNK3o6NSdWo1Ko+n7/E9gslnTKlpQgMlCQlIG4BhHQSS4R46pUlUk5y6t5PJtuJzTLHQ0mqVT8Uqg40jJdv3o+p6X6PxzRr89Y4+5nsAMbMnlyq2iPUR+L5GHkMHkVjtBH9KEJUFFzuKXmLBfiEqJ7jHLg2u0we6uIwk7Pc1j/COlz7XJs9lTZ5MlRmEkqNGWokser1lBmGGmWcOlcqENsVyF/os7m5datUSh+RHRYFLtVl6eaeltONiCwQtLBCXAprQZHD3vs5ZUv6jl399ig6VqsUk9rfjlfgXF32hSr4sgUCFy0mXMH3k9NXkQQX4w9zdeLfgStUo6LVTa+L9C89pK/oLVnXox/bllzwpGm6f1TMGgY9ug8+P4Gm2Pmf+nWYsaSU+Sf4ROh/DXoZdT/nKn9zPM9ubf0c6ykBzLJmVyPXSw/5fnGS8liUX4Hofo3Q7S3rRb+Lj7mgnbUXjeBwSZZH+7Sac1qonnSIe0VqnEUaI6Rp1l71eefV/kjXbFbB+7q6e0kLnZpGaUk6ue0rjp5xooW217pdTkarrbrx7GgtsPx/RGpvi1GXgbVVXD0DfnGs88jO+zy/5lrVasYSAhYwYUgMDi6pIzyz5xktqrm2md3WbKFsqW1t5jzybQRrOELABCvmz9JImo+0hQHMpMAGL2AwrE+WQMS0Ag6sU4SBRxmIUlkFJ425KPYq2rlWGzFJKVypnQrZiCmoY0qypZGmvKM1HipNfMlN5SNjI2iK7wmWb3dIRKWmX0hLrxTJJnAhOFghkkPizi5yw0hZaWC6tlx2ea3SSJS2yxISW5OKRKUIy+JF1G5rUX9XNr0ZlZ+1UuxqmhMpCLNKSvqy0gElI7QbeoFOXGEkorhEKlSdWWZtt+L5KT2a7Rzp1qmmcpBM5iRibrAMES3NQlIqBU9rfGeFR7+Cc44ib3aW2JkScYSkrJAluARjOvcAT3Rq9SlSa6Hnu1m289aEyZRVJmYcdompZkSwSE4ArsrWaVegLRVUzjzJQwbTYS9VWiz/SABaDhUlmZgkvUknECFOc8VIVCTa5HUjhmgmWOWXdCS+bpFee+LsLkjvlxy+Ohg7vvGSLbOkyrDIly0zfdzNRhEwLWl3whDJQcu0/wjPmEZqKiX1LuvVjtnNtebZEtl2GYi02QgCYUkylJFUzZf0ktSTo+H4CLnjJmT4wW3s/vX3pXTKQAubJQpVP9JLJlrbUP1KcIhB5k8jy8Y7jarlAggpBBzcCLgTa6DkoADAADdAJ5fJFn3XJW2OTLU2WJCS3JxSIuKfVFlOtUp/BJrPg8EmXKCQyQANwDCGljoQbbeWOaGI5zpCVNiALFxzgAjXbdUqRj6KWlGNRUptVHWIxhGPRFta4q1sdpLOOF6E0RIqFgAQwAebSV/0fblFQ+jc1FfophcH9khm4QPkRR2qy+7Wy2SMRacoWmThyXLmOS2/AvEeVdYzVJbJqT6E0slnZ9oparRaVoI6X/Jl8FFMtcpZS/aCMafEb4nKS49RE9e1NqR7qhOGYpaZ02aVpL4JS0owDCwQ5UTiL5M1YlOW1ZEjE7WraRMH2lhLMxAVMBrxaHN+62OCzJHLZ+0ps94SyQwKwx3FKXOWYKH70iKZRXEkWp5Tiz0T2hTyZkhA7OFSueIpSPAP4xpXLKDyezWoTFWmYS5mTTQ/YQ6QOTCK18TZY+iR6R7MbalMmVMWVdaTZ5QAdnBnpBI/ChIxHc0Qh8WWObLu17VItEi0dB0iTKmBBJGHEOkwEoYu2IKTVjR8iDFm5PgrMjctvw261pmZTF2SYV0GEoUkOebCvOKKk2pJeJJLKLjau/ZMm1KMpQmzyE4JSCCTMDsVH6qQGJ4PFk5qKyRJXs2uxaBiUXCUFJVoqZMX0iyOANPGKaDc5uXd3EmsLBvI2EQgAIACAAgAIACAAgAIAPHR7XrR+qyf+Iv8AwRd2Rj9qK6+vaKu0pAXZZQUnsLE1bpfP6lRvSaZboOyD2ryKm2bTdLJEpUkdQlUiYJqsclR+wcFU5Og05aKdBS4YK78iAm9StYVMZCxnNT2FfjSeyeLjmIxytpU3xyjRCvCffybG6b4XKmTJiwlSVSpcqS3ZBEwzDjNcONVMVR2amIyqNRy0W95mdptoOn6YKs5lEqxFPSYsCwoKV9QEhwacc41ypqVN7X1RmVxioosqpc09JJWT9dDctWGvVcRkk/q8+BvisTNbfO3RmqlpVZ6yQUYhN7YDVIMt0mjs5z1jZTptxTMFSuk2jEypjS1Lq6Ss8iSWHE1ijGMml+9hmuse0wscpFmErGZZlKUvGzqRKAKGwmmIqOJ9TE6VLK3MqrV9s9q5J9234RYsaZTmdPtKlIExKcCVzkTE1UljUFhQVJirdFMsecIz14WnHMXNmzQFLpglEkJSNCv/AEpY/VSQC9YHDe/dQpTUe8k3Ff8AZrNT3WYsPkJiJYUG+tQqP4XA4RL2FS5m/kVK6wa+T7XUIASmwkJSGAE5AYDQAJi9UMLgj7Sjt/XEhv8AM5j6/Sy28YfZMPaIgn2xIq9jmcPpJefGtPODsmP2iID2xI/U5n/Flwdkxe0RHf1xS/1Ob/xJX+KDsmPt4jj7YZX6pO/flf4oOyYe0RD+uKT+qT/35P8Ajg7Nh28R39cMn9Un/vSf/JB2TDt4i/1wSP1Wf4yv/JB2TDt4jv63pH6raPGT/wCSDsmL2iJ49Gk5uWLARyAgDcJBgNx2sk9ct8CmBfEjNB5p05pYxTUowkaaV3KPD5Os21hZdST3qKv3JjYu5T98ZtlSl8PQ1xnSrcd/3kOX0cqYnGFqlhyhmdik9UjKh3aRRJOXCXU2wlx15RIuYJnz2m4h0hDYWwpUokAEEOpOQcEK1rlE+2lFbUyuVtTay1lhe11CzLBmEFCnUgEkAsWY72UCMn4xBuUnhlscRXu9xHmgrJKsyXpTy+EaI05yXkZJ1qVN+bOi5pISkkskdUEuw3Dd6rF0LeK56mSd1N8LgZhi/BTuYQCUgaDAb+RYA3CQC3ABAG8RoY9wQg3CgQBuBoAyLAR3CQBuHgRIz7gSIBOQrQCUgaANwYYB7+8UJgFvecnoGw+wUm0S0zbUCsKU6ZTslhkVUck8CA0YppOWVwd23hKMPeeTr7RtibPZJcu0WRHRjpES5ksE4SFlkqDnqkKYUoQTuEUVYZjlGulLnBY7F7PiYkLUT2nSOqQ2b1BKdzZGFTiQb45KT2nbJIsqkT5ACZUwlK0ZBMxsQKBolTKcZAgNmY3U5Z4OZd0opbkYTDvi4wbl1DDANzYEQDUhCiASkBRAG8GgDcGCAjuFww8D3DSmDAbhSmEPexUpgHuDDALcNw+mEBHcdsEMocgwwCyLggBSDDAGR2CGGQMunzOQiMujJ05Zkk/E9P2z2jm2CxSvdglK5qsKVsFYUplBYAJzKmoSMnLUjmyeEj1lKKbee4g3pfU203TNM4klM2yMVyjKU61yVlKkk1Z3ChQghojHPKJVUlhxWMlWrai0y7Z7rKWuTLlggiXLExSlJkiYFLcOEngwSASXqQpSfdwW0oQSSks5+41ftAtZm3RJmTEtMmKkKYfVUoBRbuxCNNCTeGcrUUoKSXczycpjacDdgRKPXrKES3gEwxbhcEAOQmCAExMEA8i4ICOQwwBuDB6aANwhRALIuCAe4XDAG7vG4OcAZOuCAqbFCYZEUogDcLhhBkUI9cIYtwmCE1kkp4eUeq3DetltNmEq0GUpBACkTah3erjMHIvqGyjnSi4vDPV0KyqRU4MrfaBOkIFlu+zJQkmb00yWnQISpSQpvrLWxD1ISYjNJLBam3yWtwWGzWgSlWmTKmqQl5c1aR1UpqEk6gZgnyhU8Ph9QcnGPD4M77R9pkWpaJMlWKVKJJUMlrbD1d6Uh65EmmUbqUH1Zw7+5UntRiiiLjluQBEAtwmGAeRSwr6+GUJ9CUMyaRGskgzHVjAYOEnMglsQ4Hd/COe673+R6R2sVSxj3sEjBu9COieacuTnOUzJBAVQ1oG4lsvjFFesoR8zfY2rrS3P4RyUGoLPodCN4gt63aRyK+oKjPA8Ji8wZEEuGG4XBCYZyGB/XyhhkTouHrwgwG5HQJhFeR2GGLIYfVYAyDCAMilEAZDD4GAMi9N0YKisoAzUCR8CHO4RCe1cyLqHazltp5z5EK4FPaBOIYBWJvWZZnjkVpqUz2FGm6VJRznxLq9bMEKdJ+jmOoMeqSakHQ7/AOUb7eUZLGOhwdTp1IPen7r+5kIpjWcbdkUpgDIhS9YAyAR69GANxEvReFDChWoI3UNT4iM9xPbB+Z0tLpdpcLPdydVHoAmawUEKcpIDFLDEngCklPcN0ZXD3NrPRJty9Sde1mEmbMSCVS09YE5mWUhaXbXCRXfWNlOWYZPM3dFq4cF3vj5lZdct0KmKzWXPNnHJgwEYl77cpd56RRVKMYR6IniSFSJM1NMXSIUMwFylBKiNwIILc4ttVtbRzNYj7sZ/I5FPr+cbThZFwQyORSiAFIQogHkbg5+A/KAMnQJhEMi4YBZDBDDIuGEGRAmAMihPdAGTNX1bCqYpA7KCQBx1Lbz8Ix1W5Swep06jGlRUl8UuWzlYracaekmzko+sZQSVN91KilJq2ZirsoeBvcma6wqeRMmSrQbVLRWbIUgSrTLSK9IEBRRNAzJSe/OCMNrzHgrnGM4uEllM5yyFAEZHJwx8DUR0IvKyzyFen2VRwz0FwwynIpT6+cAbhMMAZK++0slCvszA/JQb4xnuV7nzOxos0q7j4pkycsKlLTvTz3DPShilneTwc74tBXZJSia+6SUq4kOivcInF/VSOXXjm/gvRiyEtKTTv50+EVwXCOrN5bJVl/zOzD7SrROb7syaAnuISTEqH8T5HN1eWKKXi/wGN6/nG081kRoMjFaGIMEA8jcA9P8AlCyGR7QEcgBADYsAhWgAGgAXDAGSvvW6hO6wITMAYKORAySr5K01eKp08rJ0bO/lQ92XMf30MraJKkKwrSUncfiDkRxEZmscM9JTqQqR3weUW91XEpRSuaMKQXCT2ieR7A4mvCLYU2+pzbvU4U0403mXj3I0jaaRpXHB5yUnJ5YYYBZDDAGQI4+u+AMnK1WYTEKQaYhmNDoe4/OIyjuWGX29fsaiqLuKDpVAEKDFNFDQKFWrpqDuMYVx7r6nsYyjUjvh0ZY2lBVYUliMMlB1+qpyf7UWQ5py9TmV5qOow57sEFalKCUI7SnA3OQxUeQOfKKpS2rJ1lHLwaBgyQKBKEoSPuyww8SSe8RotoNR3PqzzGq3Sq1dsekf2xWjSczImGAMg0AZFaAWRG4wBlg0LIZFaDIZBoMhkVvX84YZBoWRA0MWQhDIf/yv/qA81fKMVws1Yo9DYScdPqtef4E5vXqsbe489kPW6GIGhBkAIAFHqvoQAdbLZjMWlIoVFq/GnwiurU2RbNdlbe01dmcLq/Q2Fp9mMicjrLmom4cJmJI3OxQXCkgnWvGM2XLlnqaNKFCO2HQ8zk7PTUWmfZZiVLmIOBJExSUOSGUoEl5SkHLMVzYxVObT2o1dnCXvyS+w9Juf2bSxixzV46ArSEsWAAQAoE4RzrnChS/7iuq98XFPGe8odo7iXY5gQshSVAlCwGxAZgjQijjiI6EJZPI3lpK3l4p9CqaJ5MYhT3wZAXDBkBCIMjyDc/OAMg0IWQaAMgBAGRcMAhWgDIAQwyDQsgQkJe1l9JSfnGOr/HieitP+l1H5snkRsPOJg0MMitBkAaEAUgEaPYizYrQDuZjxz35RlrPM0j02jQxQlPxePsLlXtNl9POlokKXLkhRVMC0gqEshK1JQWdIJOrlqRndVp8LjvPRQtt3DeG+hwthQq+ZixkbLIW+mdo6x1ojdXOHJptMow+hL2Z9oEueUhMmYJJmiSJxbtqTiSVJA6iVOAHL1TTNjtOS7sMp4fK7jv7UZYMmSdRMYcikv8BGmn1PP6yl2Kb8TzciNGTzORCIQ8gBDACOEADW4QsgOhiyDQshkCIBg0ACwhCQwFgyBAkF7TN4BA8EE/OMcubhHooe5pL83+ZYNGzJ5w4JtIKsIdR+6CqmpLfV48DEO0SZrVnVlDelwSQInkyMAIMiFTAwNb7PZgExbs7A+bODGSr8Z6rR5p221dzLH+rGze8KnhawFKUoyymWoDG+IJUpOJDknIuHLERS6OWd6N01HovUqBOEy+bUB2B0VnIH2RKWVCmX6RucKXXHcVZ7/mW+yHs8s9lmdMiZMmBwUJWEdXCCACQHUznyiXZZaJuvw0iN7TbcFTJUkfUBWrmqifIKPhGqmjy+tVs7aa9TExbk4IgEAxGEGQAiABO+AORQIADDAANCAUCGAuH1lCAbBkBRugyDKy6lYrRaTuUw8Qn84w5+vyesq08aWo+Sf5i31bCgBKXxKNA2b5V5xoqzwjl6TZqtPdLojR+ym8UWaYrpMP0uFJmMHdRAZSswkaAUdTnOmOFTMuT1MqaSwlgsdtLi92nYkfophJSG7JzKfmODjSN0JHktTtOynvXRmfEWZOUOEIR3sFsVKVjQQ/kQc4rqQ3m+yvZ2s8pZT6ourT7Qp0izzDhQpX1Cp+0TQUqrfVqDOKnFwWWzvWupK5qqnCDWeufAyWx85Z6WaSVTCvpFkkOtSlYicmBNaZRly28o7M1hcHoH/wDeYZeGXKOP6rkYA+pAOI10oOMbIxeOTg1dYpLKinkxlonqWtS1kqUouonUnfu3NpFy4POVakqknOXVjDDyQEIgyIDAAjQDEeABxEGRCGABW4eu6AYpgyIRoAEgGKkgVOle4B/lEW8IlCO6SiUmyyn6U/aSpQ540r+Dxz1L6091dU0rVw8Iv7kN2hmKRPkrSckqwncapI4uFGNFblnM0Da6Ul4NZOtzrAQksU0cYVMp0KqXah6pY1ZnjC+Gd98nrO18/prukTSMJKpamckjEkhnUATQ5sHjoU5ZSZwdXj9Rl+JgGi7J5QCIWRjJ00ISpaqJSCSeA7u5tYWSdOm5yUYrl8Ix16XuqeoUwoB6iVHJ6Y1NrWp0FBFMo7n1PZWNtG0hhLMn1f5LyNbs5c00OmRb7sWsj9H06iTuqwfuEQVFJ5TNrqeRztdpmybR7vaZKpK2CgQcSGOoI7UsmgUMsiKRbBtcHA1OwUk6tNeq8fMlkNnFp5x+ANDEKMoAGgQZGDQZASDIhT6eHkAI5vCyAAbvKABBCyACHkBSIWQRAv8AndHIWNVshO+rEnuSIrqTWDqaRQ7S5i+6PJBuAYVgfs/vAj8o56l9Zk9nXhmDXkSNopAmI6p+ll9cJcOUHtNy7XcY3Twzy2kSnRqcp7ZcN+fcVty2hKpgcHrZhJz1JSSeqSN9A7xlqRyepzhHse3loQizWeQlIDsoJcHClKWAcUzUA4zrGxI89rFVKmoeLMI3oCJZPNsAPQgBCTbOlaVIUHStLKY6HwbhCbLKdSUJqUepg7ysCpEwoVXVKtFJ+0OO8aGInsbW5jcQUo/NeBEUAc272+cBp4NhcN0qSAua70wpU70Lih7CAesEZksSAzRJHntS1CMk6VJ+r/QusPqpPe0SOCGHflBkBQktv7soQ0NUPQh5Exr+soMgGEbz4fxhD4Hka+v4w8iwJ8fXjBkQN69ZQZGNhZAOPrxgbGo5ZRXreynKJRYCilM1fsh9QM/lGedXB6bTtIi4763yRU2dCpigHKq0BJPWNHD5RTOfB36dKnBtxSRolXYZfRl9Q+mSmJ8flFCi+CTlxlkLpD71NxgAheCocDDkM+q4Yv3RdVTkslNChGlT2R9S7n3MgCTbJZwJE9Mu0DDiwgl8QFMSVM2FQcE5kQ4L3U+4cp4Tz4FpfF5KtM1U1TMeynRKB2UhhzNKOTGxeJ4m9ryrVW2sEFQ9HThl3wzGHIvu10+TQgOjPo9PlyaAkyBfslK7PNxpfAkqS+aVAM4IyrnzasRbwjbp0pRuYqL6vD9CPcd1ypaUrwvM+0p1EfgGSeefGI05bllm3WLiaqujGXCSLMjx8f5GLDhjiH9fkIeRgG17tWfurCyAFvy9NBkBih490PIhr7vEQCYjwZFg7ClTX8mYQZH0FYAV8/4QsksIdhO4560FR+RgDBzw66+vGDIbSvvy0BEouRiPZDs+/LllEZPg6OmUHUrrwXUzlrAShA+65Jr1lHP1ujJ1Z7ZcLgu9jrv6SYjmMs2/P84jjfP0IyeImvXZEkKZQDlRSKpDpfFLJYgqICeqGcHhEkssjJ8GL2plmVacTMJ0tJI4pdKh5p8Ik+g489S7uu14rHapVGWmWoOHAUlQVlqKGK4S91oUktyG2NZMtL6DJ8nalaqHGNkXweGuoRjVkl4nYJfJ3f1rEsmbApB8tzN8++DIYHFOu/xbeH8IWR4ZXbQ/oFJeq1Il72xrSDXk8Rk+DpaTDddx8ssniUE9XRNPWgPfBHhYM17LfcTb8fwGgcvj35RPJjwD7u/0IQCgEtme71/ODJJIVQPJvy5mkCBo5c9/xr3QCSBQ358c/ODICYfTQxY8yQUivE1NXz4Z5xHJZgUFq6jXl3U74Mjxgbgy8N+nrzgyRxkQjhwY+u6DI8FTtSn6B+IHiRmdzs2rgaRCfQ7WirFfBmpxdQGlPgB8ozx4iz1T7j0jYeyYZSlDtP1XJCXKW6wGYrFluuMlNR8mhu5BT0iDiDhQqc3WagChZ8xQUGkWU002hSeTAbW2MiRWqrPNrTNEzqv4tFWH0ZOL5HbIsvEg6pbwVv5RVTXvNDmSLuogBmI0PEuCneC/xrGqHwo8bf4dZ4wSwK8OIby1GWpiZiwOPg2531yzJiI8DVAbh6pWtIYitvNGKbZJR+vaE6/ZG/XOIy5WDsaJB9rKXgvxJ+Jy5zJL01q59aRJHLr/AMafq/xEIHpy/h3boCkVSXf0fJhkIMhgTDwfe9d1aCmfwgGLgGbUZq/EQZFgaR6pX84BYGa5O2f8iXhiHhHAef8AigH8jtg4O1f5B2ziOSbjyLp3Z7vT5wsksdwFNdH+PDdoc4eRYADc/DMjf4VhZGiu2iQ9mnGtGL55LGpqNYUuh0NMbV1H99xj7Ol1+A84onxA9eup67caAiQkAVJJyzJYehGiksQRRLqX1iDJGgLpNOG/IRciDKS+bF7xLtslj0hldLLxOyg3RrCQeynqpIG+usVS6smvEwOwU6swkfo5UxZ5Jlk174z9J58iybLyRRKRuSPgNwi6PRHia73VJNeLHYQ1WDHd8fyyhlGBUnTLzd9Mn4wEkCjp8/NmfPTQwCM9ftp6O12QgjqELNdSts+IEKTPRaJDFOT8X+Bo1gBSm1JO4VPnnDUsnFvIbLiccd+ftObNmwbjuHGmUPJlx4jkp4OKfeHEOQPCENIML8Wzyy3nQbvlAPAAUersSdH3cO/nALBzPH+GvdALA3h88ieAzh5ItBh+55H8oMhg7Aa0OenzLd8RLVkXCO/Jxm+/IQBhA38Hahffn36wAADVp403vTN+MAIj2yQFy1op1kkZjdzMJ9C63mqVWM/BmHu41D768wW+MU1eh7ePKyeu3QxSWKqAEUc1ID+NI0Q6FMi8QkOMndnGbtXvEXECuSjo7dZ1ualUqYC3ZmggPX7QEVTXvpkk+DzG7B7tbLZJI7QnS00+0pwX0GEmusUyHVeKbl4LP3GlUDkD5P4Nw14RYeI68iftPw1ZuQ/jALkdjNHbl6rlCJZEAZvgHz38hwr3wxGN2qL2lhkJaAPMxHGUz1OkrFssd7ZqbJawuXLWQCFJD1yUKVf46RGMuDPqtm5vtI9V1JfJhu/Iv4ikWZPPuOPIUBuJ5+ZzYcBANCFJqc8Jdx4a0z3whbXkUII+WrcaBoA2jDq2h0OR301b58YMkWhgS+nL0K+MPIsZY0p4iDIbTu3I8/TNESYJGVdK8QNGduDPDyC6CA105vlQDR66whciJOTBn0H8ASYYLoMnTejClmmEKLO2QNd5qN0IspQ3TjHzRhLuklQQdVdY8MRfXmTEaywj28OMo9euhSAhMxaujxISesGIr2Q+YJLjvMWQaSyyuXPQZKvzEQmgw6JGJ1PU0IfOmpesQ9o7ifZNcsdtHilIlzf9WuWvq8xTP+EWVOEpehWjG7T2cC91YahYKg25168iPCK59fmU3ksW0/Qs1Jer+XkaZFoeTx+3gB3tuz+GsMMeYBP55Gj07vGEMcmWeOe9uRO+HkkkYzapH+Un8MvzSfygPT6V/LJebJez9qHWkrZlF0EnJW7gDv3xRlZwdKcc8loi0rkUmpK0Ak9JmWIyPB+MSU8cM49zpkajcocE2TeUkgHEBRw5Hx45NnEt3mcqdhWj/S2dTb5QFZyKbyl+bPlo78YNyF7HXzja/sGLvSSnObK4hKsR3ZA+deUPchxsrh/0Mhqv6U4wJnTCNESyByJWwburC3pGmGkV58yxH5kObek9YZMtKAdT1z5snyMVur4G6no9Fczk36cI4fT/AOtmfvt5CgiPaSNnsNr/AONfYacHV/RGhZjoGEaDx/oOMskb3Gr+FKUMIeGIXzd9Xz/usBAGGIwYtWvA58vk8AFPtRaOjs0wZKW0saFlGtG0S+u+JRWTdp1LfcLy5KvZa7saklT4dyQ7h6voBo5imUt8sHrHwuC9/pQWyZMwKUZUpglWLtEuCzUwhOo7qROacviOVf3krdJQXL+4LbdkuYgpUCkaKSWUD9pJfrHgTWGkjjw1G4jU3OWfJ9DrY7eubJm2We5nyWUFJoJsohgsjUjXkdYc+YYPSUasa0VUh0f3FfawVWyzLNXkzP7Ch8lRFcrJRqH8tMthXhpU+XoHOGeUA8R4eTsaboYHQj+Wf8Q0BJIdh41q5+OVajdCJJGY2usZUrpBXDKCi2iUTCCf7aTyg8j0GkS+qa8yqky8Tfx8IyvwO03gt7PaVJFSW4jz9CDLIOKY9TE9YONw/lBx3i6HKXKlk0SW5V5EOwI3UfjB7oEiWmWHo+4jtd7tD4DA9c0VYMdaEfOByQYES7adw+JzhAK0AGg6PLfwJFOZz1pGnJ4jAgD1HBtaccufyEAYHAPuapzBfmNO4wDGvyIOevypAGOTJbVL6W0S5CX+jGJWRPSLoBShIRX9qFOW2Pqeg0ijiDqPv/AXacGz2dEpDfSHDOWC4okHokkCjOyu8amJUYpHRlVi5OKO+xEv6CYf9rxGSAWcCJS6nD1bmcV5GhGmdeerZkip4tEcnJRU3+nozItAFZUzCriiZod1fjCOxpFVqbpvvWfmCqz7MU5JTaGYnI9GRXPIZwovg36i0raWS2CeOmum8Vy5RI8wkgwuwpStajl6PfCyDTOmCuXEa/L08LI8cihOm40r5saflDyNI4WuzpeWpZZDmXNOTInp6N23JWUKPBzpDXU6emz2VNr7zEWEKlKVKmduUoy1D7yDhPj8xFFWOGekzlZLYViBEcFwgHhjpDyLIYPRhDyKlMADoYIV4ANOAA2g5OHi/J4zCGKRl8x8MVO+DIsC9Hz8HyLmuVP4wx7SPeFoElC5qskJKgKjE9AncSSQKV1g6llKi6lRQXeZrZiyqUpU1bGZMJJJ+q/amM1Psp3UpSIZ3M9Nc1Y2tHEfRHbbaQPdEMOzNSBvAKVp5nRzvi6HXBxtNnJ18yfLTF2KpImP/rdNOonvaCQ9U/ir0NClNS+VK6mho6q5xA5iRDv2y47NOTrgcMCaoZYrpQZwI1WktleEvPH2kDZ3rplmlEK8wE99IjF4yjq6v/CS8y5UgCmh0zyHHXziWTzzXJ0w/wAi+7JhSAklwEtBeg5uGfKnVLGENJtkqyWUKUlJOEF2fC9BpVjuA3mGlktp01KRLtFzpKFYlpKDiCkkhyGIIZL5jjEtvmaOx24kpY7zOX3sgtU1K+nlBaUFM5SifpEy1dHLtBpmU4ekOSaK4RKcFJHoaNVSXBHlXMOkQgzkKxoKsSahxTBVg+vKM2znGSzOToi5UqlTFJmhUxKimXLDfSNgFCVMHx51FNRD2LAZFvS5xKAMtfSghyQwwOEMhXWqrrjIfNlKGA3FgdmBiKenQ7Bj1SMR6QKBZWQUjPcRyifZiycpOzZU4TOlkgEqZyKIlrodaLz3jmy7PzDJHva6EyASmcmZ18ICRp1usa0LpIbziMo47xplXEBmrUKPriI7qRceQwPMsUoKndwgFgYlIZJ1gEZrbzsWVOi5pxDQ4UOPAkxLuZ1tJinUk/Is7iSMA4qI7hhYeZiFP4SvVJN10n4EXbKWDZZrjLARwImIHzi2HUosv5hfMr9h1kSZg06Y/wD5p8IJl2p/xI+hqpqAE4tWB723ZRA5yXA2dVCwajo5nlLVAX0Ut8fVGZ2DP0Sfwf8AUIh/Uzr6wklH1NKjsE6kn84kcFdGdpQcAnNj5M3xMIfch8pL92XgTDJroc0f9KT3mBC70LLWcaQ+p+cMeXlfMz+2Jwps5ADi1CWCQCcEyikF8wrUHnEo9DpabJqo15GZsQ00CiB3KIEZZfEd3vLMHEK1ZSRX7xL+MSYjopTSqUbE37zQ18IjjZlYg5q5+CExEGKqepJUAWcEFtRuO+HkRGTPU5rEQQ0CAmf/2Q==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469" name="AutoShape 4" descr="data:image/jpeg;base64,/9j/4AAQSkZJRgABAQAAAQABAAD/2wCEAAkGBxQSEhQUExQWFhUXGBwbFxgYGBoaHBwbGBcXGCAaHB0aHCggGh4lHRgbIjEhJykrLi8uHx8zODMsNygtLisBCgoKDg0OGxAQGiwkICYsLCwsLCwsLCwsLCwsLCwsLCwsLCwsLCwsLCwsLCwsLCwsLCwsLCwsLCwsLCwsLCwsLP/AABEIARsAsgMBEQACEQEDEQH/xAAbAAABBQEBAAAAAAAAAAAAAAAAAQIEBQYDB//EAE8QAAECAwUEBwQGBgULBQEAAAECEQADIQQFEjFBBlFhcRMiMoGRofAHFLHBI0JSYnLRM1SCkuHxFReistIkNENTY3OTo8LD0yU1RIOzFv/EABoBAAIDAQEAAAAAAAAAAAAAAAABAgMEBQb/xAA8EQACAQMDAQUECAUDBQEAAAAAAQIDBBEFEiExE0FRYXEUIjKBBiORobHB0fAzNEJy4RUk8TVSU2KSJf/aAAwDAQACEQMRAD8A9snz0oGJRYb4AItmveTMmrlImBUyW2NI0f4xBTi3tXUvnbVYU41JRxF9H4jrbekmSlSpkxKEpbESWZ6CHKSissrpUp1ZbIJt+RJTNBGIFwzg8M3h+ZBpp4ZSW3a6zSlykLUoKmlk9U7wlzuBJAeITqRjJJ95rt7GtXpyqQXEep3ufaSRapk2XJUSqUWU4IBqQ4fMODX84IVYzbSC5sa1vCM6iwpdC4iwyBAAQAEABABznTQkEqLAawAZO+/aDZrMrCQta/spAo+9zTlnGercRpvDOvY6LcXcd8eF4sds5t9ZrXMEply5h7IWzK4Ag58DCp3UZvBO+0K5tIdo8Nd7Xca0RpOKLAAQAEABAAQAEABAAQAVe0KfoeRH5QAvEwuxCQm+LYNShShyK5avgoRhpfzEj1OovdpFCS8f1IntMtX0ZH253kkK/MQ714gkV/RenuuXLwX4m62VtQVd0hegkJB5oThPmI0UXmCOPqVNwu6kX/3P73k8+2iSF26wyx2gyjy6Qlv+WfGM1dZrRR3NJbpabXqPo+Pux+Zc+zBAFqvFgKTGHAdJNp5CHa/HP1Frzbtrf+38kejPG08sI8AxXgArr3tSkYMJZ1MYAXUy2xG082au1+9zUBMuYEodkhNVAh6OKDOMlCs5Z3M7uqafTowpdjFtyWX3ku/L3FoRMNlWmbgQsjB1h0iUFQFM9PGL3PMG4PJz6drKFenGutqbXXjjJndgtl5EyzqtdrT0illTBeTO2JvrEl8+EZLagpLfNZbO7rOq1KVT2e2e2MUuUUl9WWULbZZdmQEzekTjCKAHGgpoKAhlE8GiFeMFViodTXptavOwq1LmWY4eM+j/AMHtgjpHihYACAAgAIACAAgAIACACLeUrFKWOB8qwAeZmf7ve0ibkJ0opP4gkoH9xHjGKfu3Cfiemo/X6POHfB5+X7ycL7ki0W6z2dQdCJZXM/bc/AI8YVZb6yj4D02btNPqXC4cmkv39pO2CvEpsk+yq/SSppS3BRL/ANpKvERO0fuuD7mVfSKknVhcR6TS/f2EG6h094z52aJDS0c6o+Sz3xGl79dy8OC2/wD9rpdOh3z5f4lVYdpFWSbbujczJs4hAY6TJlS1frCgqYohW7Nyx1b4Otcab7ZSob3iMY+8/sJd0X3b5dtsxtK5rTVgYVEMUk4T1RkzjcYcalWNRb+8puLTT6lnU9nSzFdV4l/tjtBa8UmVZ0nHPKghvuM4D0JrUmgjVc1JxxGPVnD0eytqinWuJYjHuM3e+ytslIXNnWh1oT0hGNZLDcrQ8oyzoVFHc5HcttXsalVUKdLh8Zwifa5t5Wmz2NUpasK0EKViSnrJVhdRNagDLjE3204R2mSnHTrW4rKuukuF+hUbJ7Gqty5wVNwdEtl9XESSVOQSRqIpo2/aN5Z1tS1iNlCGyGdyyvI9T2a2dlXdKmBK1qCjiUVNoGYMBT846FKjGksI8ZqGo1L2anNJYWODI7bbVTMSZEkEzV9kAPhBoC2qzpuEV3Fdw9yPU6Gj6XGuncV3iC+/BcbBbHCy/TT+taFZ1fA9SH1UXqfDiW9Db70upHV9W9o+ppLFNff/AI8DbCNRwhYACAAgAIACAAgAIACABCIAPJ9vJfRmzrdjKtBD8Cyv+2Yx3fG2Xgz0v0ebmq1Hxj+H/JN2MsvvK7wteeJeCXyQyv7uAd0Ft70pVCGtPsKNG08I5fq/2ylvC1Cx3gqd9WbJKv2wknxK0D96K6r7Ks34o22lP/UNOjT74SS+Wf0LrYe7+ju9CznOnFXcBgHwJ74vs47YZ8Tm/SO4VS72LpFJfqRvZ3dctdutsxQcyVqCHyBUuZ1ubJ8zFFtBOpJvuOjrdxUhZ0acXhSXPySOG0amtd3E5CZ/3JUTuf4kDPo38jcen6lrtbtjMQtMmzoecrsgByl8jSpJ3BuMTr19j2xWWZtL0pXEXWry20195mr8ue2CVMm2y1EEJfo8SlAk5IIBCQS+QeM9SnV2bpyOxZ31l28aNtRzz8XH2+JsdmP/AG6x/iP99Ua7b+Ejga0v9/U9SF7M5wQu8FHITf8AqXFVp1l6m/6Qfw6H9iLa8tq0LnIsiUkrmIxEgvhIdQSQMyQknvG+L3WSqdmcqGm1JWkrrOEnj18zB3xOm2W8FzxJKnAwOFN2EpcEZF0kd53xiqOVOs5JZPS2MKN5p0aDqbcdenP+DZ+y6xWhKbRPtGIdOsKSlTjLESpjk+IDkkcIvtYz5cu85OvVbdyp0qGPcWG18jdxrOAEABAAQAEABAAQAEABAAQAea+02zkyZzA9VSF5ZBwH/tRmu1mkdz6O1VC9WXjKaNF7ObH0d3yQQxUCsv8AeUfk0O1jtpoo1ut2t7N56cGD9pVmZMtX2ZikeIcD+xFF7HKTOt9Fa2J1Id2MnoE2x9FZbNKA7AQnvCW+MbILbFI81dVe1rTn4tma9muL3i8lFCgCs1I1xzTh51jLbJ75ep6DXZQdvbxUk2l+SKjatCvebAyFHrEu3+0Q/gEuYVwm6kQ0eUFY3G6SXBX/ANPe53haZqpeJRdKC/ZSWYhw1UgV/jFLq9nVk5I6kLH23TqVOlPC6v17wt0q0WyVNtE5KkSkIUqWgA9ZRoFVqQHcqO6msSkqlWLlJYS6IhbytdPrQoUWnOT96T7l4G02Yf8AoyyqKSMJOY0xKY8jn3xqtv4aPOa1KPttSSeVk8/s96WiROtEiUl5k2aS2ElQLqIKRrRT1prGFVJwlKMV1PW1LO0uqFKtVl7sYrvPQ9gNj1WZ7RaK2hejvgBqXOqzqe4avrt6Dj70urPOaxqsbjFCgsU4/f8A4K/bXae0yEy+iVhKpxc4QaJ+pUZF+dIdzVlHGPEWiWVK4dTte6L/AOT0aXkDwjUcJrkfAAQAEABAAQAEABAAQAEACLUwc0EAEE3lJMxMrpEFawSlDhyBqBrkfOIuUc7X1LVRquDqJPau/uRLWoJBJoBnEioqZl7WVU1EhSpZmL66UEO7PWoZ6HjQxW5R3bGaYW9fsnXgmorjJcARYZhMMAAUvnABW2pVlCkGZ0IJVgRiwPi+yH14RCW3PJfS7eUWqecLl4ydbZekiSHmTZaB95QHxMOUkupGlRqVXinFt+RHsu0Vlmlpc+Ws7kqc+Aq0KFSMuEyytZ3FFZqQaXmh913tZ7RMmJkrSpcs4VsKjvaozypCjOEm8dQrWtejCLqJpS5XgWkWGYiWi7JK2xy0KwrCw6QWWMlDjxiLipdSdOrOnnY2s8fImRIgEABABFnXhKRhxTEJxKwpdQDq+yHNTwhOSXUnGnOedqbx1IFs2nskotMtEtKt2Jz4CsQlVhHqzRRsLmtzCDfyO1139Z7S4kTULIzANRxINW4wRqRn0ZG4s69vxVg0dLxvWVIBMxYAAc8BvO6JykorLKadOVSahBZb7jLn2n2LE30pH2sFPAl/KMzvKeTtr6N3rjuwvTJrrut0ufLTMlKCkKDgj1Q8I0RkpLKOLVozpTcJrDRJiRWRb0H0Mz8JgA8dvy8fdrzkzswgIJ/D1klv2SY5teeyupHtdJt/adJnSXVt/asM9gtSwqSogggoJBGoId46KeTxcouLw+483Esf0zYy2csnwE4CMc1/uUeltpP/AEaov/ZfkepxtPMg8ADZqmBJ0BMAHi3tAnHpLOEviTiUKPVSkNzLojn3r96KXU9j9GaadGrKfwvj9SZYPZ9arU861zejJDsesvvFEoHDyiMbadTmbJ1ddtbRdnaQz5936sp7Xc3udrsvRzCorWlqMoMtKS7ZguR3GIyo9jVios00NRWoWVV1I4wvka32WSAm13g31VYRy6SZ+Qi61X1kzma/Ju1ts+H5I9KJjceVEeAQYoBg8ACLyPKADxnbqzqXNsoSWUoqQmrAKxS2PDtCvCOfeJuUUj130aqRhRrSl0WG/sZcS/ZnKlSyq0TlKXolDAPuqCTzpEo2S6yZTW+k9XOKMEl3Z6lVszYhJvUCzKUpMtC1TKv9QuhwGLKKO/lFdKEY18RfBsv7mdbSt9xHEm1j9fsO+00mbarZZ7LiIRN65Vm5dWI8cITQcYsuVKdRQ7jJo06NtaVLt4clx+/Ut792UsFnlsUMEpdaypRVwOeZ3ZcInK3pRi8mShrOoVq8VCXV9MLB19jWP3Wa74el6u58CcTd7RGyzsZf9J8e0x8dvP3noMbjzZwvL9FM/CfhCEeQbTXcJ1uRLyK7O4O5QEwg8nEc+vT31tvkex0q7drpna9ynz6cFz7Pdoz0UywzzhmISronoSAC6Oaatw5RO1rf0S6oy69p6yrujzGXXH4/vvOZUBe9jJoBKJPd00Ob/wByvQjbv/8AHq/3L8iZtntnNllMuQ/SL7IAcgEsCQKlRNAPjrO4run7serM2j6UrrNWs8QXXzM1bJt7Wb6eZNmDCxUkzApgftIFG5ZPpGWSuILe2d6i9HuJ+zwis9zx+Z6xcF5C12aXOZsaajcahQ8QY6FOe+KkeOvbZ21eVJ9zPMNtwlM2xqoCJinP3UqlGvAOYyXeFODZ6D6P7pUK8F4cLzwy82m9oskJKJP0nJwDzVu5P3RKpdwisLkzWf0duar3Vfdj9/2FTs7cs+YsW61AgkgSkkNoesBokDIa5840Kc5y7SZp1a9oW9D2K26f1P8Az4kzYS1GVaLxIDkzQB+/OgtPjn+/Ejr38tbf2/kiNa73vK3Tpsqy4kIlKKVqfCxBIqrTLspD73hSqVasnGHBdb2dhZUY1rl7pSWUv8fmyHYJ9tsdqkCZPUtM8lJ66lD7JorIgkEERGPa0qiUnnJdV9iv7SpOlT2uHlySL9vxcm3yFKnLEtEvEUgkivSAhvrEsM+ETrVXCssvgzabZRuNMqbIpzbwn39xTXpfFutCTaAqZLkIUCnCshnOEKzddSA+UUVKtaa3rhHUs7LT7eStXiVRrnPP/B7Hs7a1TrJImL7S5SVK5lIc+MdGnLdBNni72lGlcThHom0eV7e2ky5llWlnQpaw+8GWa8OqIyXralFo9J9GaaqUq8H0eF9qYk83veAcS1hJGgEoEHjMU5HIxW5XFXuwaYU9HsZZcsy/+vw6EewWm3XQX6JAQVALBCVPwKk9ZOrac4jHtbfuLqqsNXeIze5dOqx8uh6dadoJXu6J6WGKXjBP1EkOe/Rt4jpKcXHc/A8ZK2qqu7dcvOPvPO7PJtF8zykOizIU6lH4n7SzoMgPPDmdxLHSJ6tRt9Fo7n71Vr9/I9buq75ciUmVKThQgMB8zvJzeN8IKKwjx9evOvUdSby2TIkVEa8/0Uz8J+EAHnCJQXfFnScjZyPKbGN/zK9D0dL/AKLP+/8AQgbe3AuUv3iW4WhiojMgZTBxGvAcDEbqi19ZEv0LUIyXsdfo+mfwINjvT3m22RYorolJWBooCa/cXB74rhV7StF+RrubF2lhWpvpuyvR/oXmxFkTaL0tU5VegOFD73MsHuCD4xZRjvrSk+4x6lN2+m0aMeNyy/Mu9vpqRKtD6SCO9QIHmoRorvFOWTjaTFyvKaj1ySvZlKKbukvrjI5FamiNqsUkaNempX02vL8DDbfWcLXZQT2pi08nMqvnFN4tzijp/Ryq6dOtJdyz+Juri2AslnIVhM1YyVMLsd4T2fKLqdtThzg5l3rl3c5i5YXguC02hHUR+MfAxoOOzCbCWpMu0XiSHPS0HHpJ1eHOMNr8c/34nqdeWba2/t/JHCftParVNmSrvQlIcqmTAlIBfNZJoAWzLkwnXnOW2kvmSpaZb21JVb+XpH8iltFkny7VYxPniapS3CQScAxAagM5G7QxXKM41IqbyzfRr21ayrO2p7Ul18f+CfeF2pn3tZ5U2suYhJYUoBMLd6knuMTrR3XCTMum3Do6POpT6p/fwX/tClhFmtKUgBKUygAAwAEyVQCL7nii16HI0OTlqEG+vP4Gq2O/zCy/7lH90RZR+Behk1P+bqf3M892sH+UXf8A74/35EZrr44Ha0H+Uuf7fyZ6xMWEgklgI3Hlzyv2h3ylQVJR1pk1SeqKkJBBH7SiEsOfCMV3UW3Yup6b6PWcu19qnxGKfzO+092rk3f0OF1JlSnb7pQVkb8j3RKtBqhtXgU6fcwnqvbSeE3LHz6Gauu9Z9oTZ7HZEqllKwoqlqNTkVqZmFSouTpwjLGpKe2EFg71xaULeVW5rzUtyeE+7yR7qiOqjwI6ACu2itQlWadMIfChRbfSADya6b8Uq8Zc1SHKJCxhS4Bwy5itdNHjDJv2heh6akl/okuf6s/gbK5LxXbbIFTsCpoQlZKEEJUial2AJJLFweQ3xdRq9plNd+DzjTi1jr1MLZbs91vOUkA4FlSpfIpUG/ZLg8njIqfZ1+Oh7Speq80mUs+8sZ+X6ki67+N12y1Y0FSZpJDM9VKUlQehHWINfhDVTsKsty4Yp2a1WypOlLDisc/ehemn3xPEqWlSJIVimKNe9Wj54U/zBKcriWFwiNK3o6NSdWo1Ko+n7/E9gslnTKlpQgMlCQlIG4BhHQSS4R46pUlUk5y6t5PJtuJzTLHQ0mqVT8Uqg40jJdv3o+p6X6PxzRr89Y4+5nsAMbMnlyq2iPUR+L5GHkMHkVjtBH9KEJUFFzuKXmLBfiEqJ7jHLg2u0we6uIwk7Pc1j/COlz7XJs9lTZ5MlRmEkqNGWokser1lBmGGmWcOlcqENsVyF/os7m5datUSh+RHRYFLtVl6eaeltONiCwQtLBCXAprQZHD3vs5ZUv6jl399ig6VqsUk9rfjlfgXF32hSr4sgUCFy0mXMH3k9NXkQQX4w9zdeLfgStUo6LVTa+L9C89pK/oLVnXox/bllzwpGm6f1TMGgY9ug8+P4Gm2Pmf+nWYsaSU+Sf4ROh/DXoZdT/nKn9zPM9ubf0c6ykBzLJmVyPXSw/5fnGS8liUX4Hofo3Q7S3rRb+Lj7mgnbUXjeBwSZZH+7Sac1qonnSIe0VqnEUaI6Rp1l71eefV/kjXbFbB+7q6e0kLnZpGaUk6ue0rjp5xooW217pdTkarrbrx7GgtsPx/RGpvi1GXgbVVXD0DfnGs88jO+zy/5lrVasYSAhYwYUgMDi6pIzyz5xktqrm2md3WbKFsqW1t5jzybQRrOELABCvmz9JImo+0hQHMpMAGL2AwrE+WQMS0Ag6sU4SBRxmIUlkFJ425KPYq2rlWGzFJKVypnQrZiCmoY0qypZGmvKM1HipNfMlN5SNjI2iK7wmWb3dIRKWmX0hLrxTJJnAhOFghkkPizi5yw0hZaWC6tlx2ea3SSJS2yxISW5OKRKUIy+JF1G5rUX9XNr0ZlZ+1UuxqmhMpCLNKSvqy0gElI7QbeoFOXGEkorhEKlSdWWZtt+L5KT2a7Rzp1qmmcpBM5iRibrAMES3NQlIqBU9rfGeFR7+Cc44ib3aW2JkScYSkrJAluARjOvcAT3Rq9SlSa6Hnu1m289aEyZRVJmYcdompZkSwSE4ArsrWaVegLRVUzjzJQwbTYS9VWiz/SABaDhUlmZgkvUknECFOc8VIVCTa5HUjhmgmWOWXdCS+bpFee+LsLkjvlxy+Ohg7vvGSLbOkyrDIly0zfdzNRhEwLWl3whDJQcu0/wjPmEZqKiX1LuvVjtnNtebZEtl2GYi02QgCYUkylJFUzZf0ktSTo+H4CLnjJmT4wW3s/vX3pXTKQAubJQpVP9JLJlrbUP1KcIhB5k8jy8Y7jarlAggpBBzcCLgTa6DkoADAADdAJ5fJFn3XJW2OTLU2WJCS3JxSIuKfVFlOtUp/BJrPg8EmXKCQyQANwDCGljoQbbeWOaGI5zpCVNiALFxzgAjXbdUqRj6KWlGNRUptVHWIxhGPRFta4q1sdpLOOF6E0RIqFgAQwAebSV/0fblFQ+jc1FfophcH9khm4QPkRR2qy+7Wy2SMRacoWmThyXLmOS2/AvEeVdYzVJbJqT6E0slnZ9oparRaVoI6X/Jl8FFMtcpZS/aCMafEb4nKS49RE9e1NqR7qhOGYpaZ02aVpL4JS0owDCwQ5UTiL5M1YlOW1ZEjE7WraRMH2lhLMxAVMBrxaHN+62OCzJHLZ+0ps94SyQwKwx3FKXOWYKH70iKZRXEkWp5Tiz0T2hTyZkhA7OFSueIpSPAP4xpXLKDyezWoTFWmYS5mTTQ/YQ6QOTCK18TZY+iR6R7MbalMmVMWVdaTZ5QAdnBnpBI/ChIxHc0Qh8WWObLu17VItEi0dB0iTKmBBJGHEOkwEoYu2IKTVjR8iDFm5PgrMjctvw261pmZTF2SYV0GEoUkOebCvOKKk2pJeJJLKLjau/ZMm1KMpQmzyE4JSCCTMDsVH6qQGJ4PFk5qKyRJXs2uxaBiUXCUFJVoqZMX0iyOANPGKaDc5uXd3EmsLBvI2EQgAIACAAgAIACAAgAIAPHR7XrR+qyf+Iv8AwRd2Rj9qK6+vaKu0pAXZZQUnsLE1bpfP6lRvSaZboOyD2ryKm2bTdLJEpUkdQlUiYJqsclR+wcFU5Og05aKdBS4YK78iAm9StYVMZCxnNT2FfjSeyeLjmIxytpU3xyjRCvCffybG6b4XKmTJiwlSVSpcqS3ZBEwzDjNcONVMVR2amIyqNRy0W95mdptoOn6YKs5lEqxFPSYsCwoKV9QEhwacc41ypqVN7X1RmVxioosqpc09JJWT9dDctWGvVcRkk/q8+BvisTNbfO3RmqlpVZ6yQUYhN7YDVIMt0mjs5z1jZTptxTMFSuk2jEypjS1Lq6Ss8iSWHE1ijGMml+9hmuse0wscpFmErGZZlKUvGzqRKAKGwmmIqOJ9TE6VLK3MqrV9s9q5J9234RYsaZTmdPtKlIExKcCVzkTE1UljUFhQVJirdFMsecIz14WnHMXNmzQFLpglEkJSNCv/AEpY/VSQC9YHDe/dQpTUe8k3Ff8AZrNT3WYsPkJiJYUG+tQqP4XA4RL2FS5m/kVK6wa+T7XUIASmwkJSGAE5AYDQAJi9UMLgj7Sjt/XEhv8AM5j6/Sy28YfZMPaIgn2xIq9jmcPpJefGtPODsmP2iID2xI/U5n/Flwdkxe0RHf1xS/1Ob/xJX+KDsmPt4jj7YZX6pO/flf4oOyYe0RD+uKT+qT/35P8Ajg7Nh28R39cMn9Un/vSf/JB2TDt4i/1wSP1Wf4yv/JB2TDt4jv63pH6raPGT/wCSDsmL2iJ49Gk5uWLARyAgDcJBgNx2sk9ct8CmBfEjNB5p05pYxTUowkaaV3KPD5Os21hZdST3qKv3JjYu5T98ZtlSl8PQ1xnSrcd/3kOX0cqYnGFqlhyhmdik9UjKh3aRRJOXCXU2wlx15RIuYJnz2m4h0hDYWwpUokAEEOpOQcEK1rlE+2lFbUyuVtTay1lhe11CzLBmEFCnUgEkAsWY72UCMn4xBuUnhlscRXu9xHmgrJKsyXpTy+EaI05yXkZJ1qVN+bOi5pISkkskdUEuw3Dd6rF0LeK56mSd1N8LgZhi/BTuYQCUgaDAb+RYA3CQC3ABAG8RoY9wQg3CgQBuBoAyLAR3CQBuHgRIz7gSIBOQrQCUgaANwYYB7+8UJgFvecnoGw+wUm0S0zbUCsKU6ZTslhkVUck8CA0YppOWVwd23hKMPeeTr7RtibPZJcu0WRHRjpES5ksE4SFlkqDnqkKYUoQTuEUVYZjlGulLnBY7F7PiYkLUT2nSOqQ2b1BKdzZGFTiQb45KT2nbJIsqkT5ACZUwlK0ZBMxsQKBolTKcZAgNmY3U5Z4OZd0opbkYTDvi4wbl1DDANzYEQDUhCiASkBRAG8GgDcGCAjuFww8D3DSmDAbhSmEPexUpgHuDDALcNw+mEBHcdsEMocgwwCyLggBSDDAGR2CGGQMunzOQiMujJ05Zkk/E9P2z2jm2CxSvdglK5qsKVsFYUplBYAJzKmoSMnLUjmyeEj1lKKbee4g3pfU203TNM4klM2yMVyjKU61yVlKkk1Z3ChQghojHPKJVUlhxWMlWrai0y7Z7rKWuTLlggiXLExSlJkiYFLcOEngwSASXqQpSfdwW0oQSSks5+41ftAtZm3RJmTEtMmKkKYfVUoBRbuxCNNCTeGcrUUoKSXczycpjacDdgRKPXrKES3gEwxbhcEAOQmCAExMEA8i4ICOQwwBuDB6aANwhRALIuCAe4XDAG7vG4OcAZOuCAqbFCYZEUogDcLhhBkUI9cIYtwmCE1kkp4eUeq3DetltNmEq0GUpBACkTah3erjMHIvqGyjnSi4vDPV0KyqRU4MrfaBOkIFlu+zJQkmb00yWnQISpSQpvrLWxD1ISYjNJLBam3yWtwWGzWgSlWmTKmqQl5c1aR1UpqEk6gZgnyhU8Ph9QcnGPD4M77R9pkWpaJMlWKVKJJUMlrbD1d6Uh65EmmUbqUH1Zw7+5UntRiiiLjluQBEAtwmGAeRSwr6+GUJ9CUMyaRGskgzHVjAYOEnMglsQ4Hd/COe673+R6R2sVSxj3sEjBu9COieacuTnOUzJBAVQ1oG4lsvjFFesoR8zfY2rrS3P4RyUGoLPodCN4gt63aRyK+oKjPA8Ji8wZEEuGG4XBCYZyGB/XyhhkTouHrwgwG5HQJhFeR2GGLIYfVYAyDCAMilEAZDD4GAMi9N0YKisoAzUCR8CHO4RCe1cyLqHazltp5z5EK4FPaBOIYBWJvWZZnjkVpqUz2FGm6VJRznxLq9bMEKdJ+jmOoMeqSakHQ7/AOUb7eUZLGOhwdTp1IPen7r+5kIpjWcbdkUpgDIhS9YAyAR69GANxEvReFDChWoI3UNT4iM9xPbB+Z0tLpdpcLPdydVHoAmawUEKcpIDFLDEngCklPcN0ZXD3NrPRJty9Sde1mEmbMSCVS09YE5mWUhaXbXCRXfWNlOWYZPM3dFq4cF3vj5lZdct0KmKzWXPNnHJgwEYl77cpd56RRVKMYR6IniSFSJM1NMXSIUMwFylBKiNwIILc4ttVtbRzNYj7sZ/I5FPr+cbThZFwQyORSiAFIQogHkbg5+A/KAMnQJhEMi4YBZDBDDIuGEGRAmAMihPdAGTNX1bCqYpA7KCQBx1Lbz8Ix1W5Swep06jGlRUl8UuWzlYracaekmzko+sZQSVN91KilJq2ZirsoeBvcma6wqeRMmSrQbVLRWbIUgSrTLSK9IEBRRNAzJSe/OCMNrzHgrnGM4uEllM5yyFAEZHJwx8DUR0IvKyzyFen2VRwz0FwwynIpT6+cAbhMMAZK++0slCvszA/JQb4xnuV7nzOxos0q7j4pkycsKlLTvTz3DPShilneTwc74tBXZJSia+6SUq4kOivcInF/VSOXXjm/gvRiyEtKTTv50+EVwXCOrN5bJVl/zOzD7SrROb7syaAnuISTEqH8T5HN1eWKKXi/wGN6/nG081kRoMjFaGIMEA8jcA9P8AlCyGR7QEcgBADYsAhWgAGgAXDAGSvvW6hO6wITMAYKORAySr5K01eKp08rJ0bO/lQ92XMf30MraJKkKwrSUncfiDkRxEZmscM9JTqQqR3weUW91XEpRSuaMKQXCT2ieR7A4mvCLYU2+pzbvU4U0403mXj3I0jaaRpXHB5yUnJ5YYYBZDDAGQI4+u+AMnK1WYTEKQaYhmNDoe4/OIyjuWGX29fsaiqLuKDpVAEKDFNFDQKFWrpqDuMYVx7r6nsYyjUjvh0ZY2lBVYUliMMlB1+qpyf7UWQ5py9TmV5qOow57sEFalKCUI7SnA3OQxUeQOfKKpS2rJ1lHLwaBgyQKBKEoSPuyww8SSe8RotoNR3PqzzGq3Sq1dsekf2xWjSczImGAMg0AZFaAWRG4wBlg0LIZFaDIZBoMhkVvX84YZBoWRA0MWQhDIf/yv/qA81fKMVws1Yo9DYScdPqtef4E5vXqsbe489kPW6GIGhBkAIAFHqvoQAdbLZjMWlIoVFq/GnwiurU2RbNdlbe01dmcLq/Q2Fp9mMicjrLmom4cJmJI3OxQXCkgnWvGM2XLlnqaNKFCO2HQ8zk7PTUWmfZZiVLmIOBJExSUOSGUoEl5SkHLMVzYxVObT2o1dnCXvyS+w9Juf2bSxixzV46ArSEsWAAQAoE4RzrnChS/7iuq98XFPGe8odo7iXY5gQshSVAlCwGxAZgjQijjiI6EJZPI3lpK3l4p9CqaJ5MYhT3wZAXDBkBCIMjyDc/OAMg0IWQaAMgBAGRcMAhWgDIAQwyDQsgQkJe1l9JSfnGOr/HieitP+l1H5snkRsPOJg0MMitBkAaEAUgEaPYizYrQDuZjxz35RlrPM0j02jQxQlPxePsLlXtNl9POlokKXLkhRVMC0gqEshK1JQWdIJOrlqRndVp8LjvPRQtt3DeG+hwthQq+ZixkbLIW+mdo6x1ojdXOHJptMow+hL2Z9oEueUhMmYJJmiSJxbtqTiSVJA6iVOAHL1TTNjtOS7sMp4fK7jv7UZYMmSdRMYcikv8BGmn1PP6yl2Kb8TzciNGTzORCIQ8gBDACOEADW4QsgOhiyDQshkCIBg0ACwhCQwFgyBAkF7TN4BA8EE/OMcubhHooe5pL83+ZYNGzJ5w4JtIKsIdR+6CqmpLfV48DEO0SZrVnVlDelwSQInkyMAIMiFTAwNb7PZgExbs7A+bODGSr8Z6rR5p221dzLH+rGze8KnhawFKUoyymWoDG+IJUpOJDknIuHLERS6OWd6N01HovUqBOEy+bUB2B0VnIH2RKWVCmX6RucKXXHcVZ7/mW+yHs8s9lmdMiZMmBwUJWEdXCCACQHUznyiXZZaJuvw0iN7TbcFTJUkfUBWrmqifIKPhGqmjy+tVs7aa9TExbk4IgEAxGEGQAiABO+AORQIADDAANCAUCGAuH1lCAbBkBRugyDKy6lYrRaTuUw8Qn84w5+vyesq08aWo+Sf5i31bCgBKXxKNA2b5V5xoqzwjl6TZqtPdLojR+ym8UWaYrpMP0uFJmMHdRAZSswkaAUdTnOmOFTMuT1MqaSwlgsdtLi92nYkfophJSG7JzKfmODjSN0JHktTtOynvXRmfEWZOUOEIR3sFsVKVjQQ/kQc4rqQ3m+yvZ2s8pZT6ourT7Qp0izzDhQpX1Cp+0TQUqrfVqDOKnFwWWzvWupK5qqnCDWeufAyWx85Z6WaSVTCvpFkkOtSlYicmBNaZRly28o7M1hcHoH/wDeYZeGXKOP6rkYA+pAOI10oOMbIxeOTg1dYpLKinkxlonqWtS1kqUouonUnfu3NpFy4POVakqknOXVjDDyQEIgyIDAAjQDEeABxEGRCGABW4eu6AYpgyIRoAEgGKkgVOle4B/lEW8IlCO6SiUmyyn6U/aSpQ540r+Dxz1L6091dU0rVw8Iv7kN2hmKRPkrSckqwncapI4uFGNFblnM0Da6Ul4NZOtzrAQksU0cYVMp0KqXah6pY1ZnjC+Gd98nrO18/prukTSMJKpamckjEkhnUATQ5sHjoU5ZSZwdXj9Rl+JgGi7J5QCIWRjJ00ISpaqJSCSeA7u5tYWSdOm5yUYrl8Ix16XuqeoUwoB6iVHJ6Y1NrWp0FBFMo7n1PZWNtG0hhLMn1f5LyNbs5c00OmRb7sWsj9H06iTuqwfuEQVFJ5TNrqeRztdpmybR7vaZKpK2CgQcSGOoI7UsmgUMsiKRbBtcHA1OwUk6tNeq8fMlkNnFp5x+ANDEKMoAGgQZGDQZASDIhT6eHkAI5vCyAAbvKABBCyACHkBSIWQRAv8AndHIWNVshO+rEnuSIrqTWDqaRQ7S5i+6PJBuAYVgfs/vAj8o56l9Zk9nXhmDXkSNopAmI6p+ll9cJcOUHtNy7XcY3Twzy2kSnRqcp7ZcN+fcVty2hKpgcHrZhJz1JSSeqSN9A7xlqRyepzhHse3loQizWeQlIDsoJcHClKWAcUzUA4zrGxI89rFVKmoeLMI3oCJZPNsAPQgBCTbOlaVIUHStLKY6HwbhCbLKdSUJqUepg7ysCpEwoVXVKtFJ+0OO8aGInsbW5jcQUo/NeBEUAc272+cBp4NhcN0qSAua70wpU70Lih7CAesEZksSAzRJHntS1CMk6VJ+r/QusPqpPe0SOCGHflBkBQktv7soQ0NUPQh5Exr+soMgGEbz4fxhD4Hka+v4w8iwJ8fXjBkQN69ZQZGNhZAOPrxgbGo5ZRXreynKJRYCilM1fsh9QM/lGedXB6bTtIi4763yRU2dCpigHKq0BJPWNHD5RTOfB36dKnBtxSRolXYZfRl9Q+mSmJ8flFCi+CTlxlkLpD71NxgAheCocDDkM+q4Yv3RdVTkslNChGlT2R9S7n3MgCTbJZwJE9Mu0DDiwgl8QFMSVM2FQcE5kQ4L3U+4cp4Tz4FpfF5KtM1U1TMeynRKB2UhhzNKOTGxeJ4m9ryrVW2sEFQ9HThl3wzGHIvu10+TQgOjPo9PlyaAkyBfslK7PNxpfAkqS+aVAM4IyrnzasRbwjbp0pRuYqL6vD9CPcd1ypaUrwvM+0p1EfgGSeefGI05bllm3WLiaqujGXCSLMjx8f5GLDhjiH9fkIeRgG17tWfurCyAFvy9NBkBih490PIhr7vEQCYjwZFg7ClTX8mYQZH0FYAV8/4QsksIdhO4560FR+RgDBzw66+vGDIbSvvy0BEouRiPZDs+/LllEZPg6OmUHUrrwXUzlrAShA+65Jr1lHP1ujJ1Z7ZcLgu9jrv6SYjmMs2/P84jjfP0IyeImvXZEkKZQDlRSKpDpfFLJYgqICeqGcHhEkssjJ8GL2plmVacTMJ0tJI4pdKh5p8Ik+g489S7uu14rHapVGWmWoOHAUlQVlqKGK4S91oUktyG2NZMtL6DJ8nalaqHGNkXweGuoRjVkl4nYJfJ3f1rEsmbApB8tzN8++DIYHFOu/xbeH8IWR4ZXbQ/oFJeq1Il72xrSDXk8Rk+DpaTDddx8ssniUE9XRNPWgPfBHhYM17LfcTb8fwGgcvj35RPJjwD7u/0IQCgEtme71/ODJJIVQPJvy5mkCBo5c9/xr3QCSBQ358c/ODICYfTQxY8yQUivE1NXz4Z5xHJZgUFq6jXl3U74Mjxgbgy8N+nrzgyRxkQjhwY+u6DI8FTtSn6B+IHiRmdzs2rgaRCfQ7WirFfBmpxdQGlPgB8ozx4iz1T7j0jYeyYZSlDtP1XJCXKW6wGYrFluuMlNR8mhu5BT0iDiDhQqc3WagChZ8xQUGkWU002hSeTAbW2MiRWqrPNrTNEzqv4tFWH0ZOL5HbIsvEg6pbwVv5RVTXvNDmSLuogBmI0PEuCneC/xrGqHwo8bf4dZ4wSwK8OIby1GWpiZiwOPg2531yzJiI8DVAbh6pWtIYitvNGKbZJR+vaE6/ZG/XOIy5WDsaJB9rKXgvxJ+Jy5zJL01q59aRJHLr/AMafq/xEIHpy/h3boCkVSXf0fJhkIMhgTDwfe9d1aCmfwgGLgGbUZq/EQZFgaR6pX84BYGa5O2f8iXhiHhHAef8AigH8jtg4O1f5B2ziOSbjyLp3Z7vT5wsksdwFNdH+PDdoc4eRYADc/DMjf4VhZGiu2iQ9mnGtGL55LGpqNYUuh0NMbV1H99xj7Ol1+A84onxA9eup67caAiQkAVJJyzJYehGiksQRRLqX1iDJGgLpNOG/IRciDKS+bF7xLtslj0hldLLxOyg3RrCQeynqpIG+usVS6smvEwOwU6swkfo5UxZ5Jlk174z9J58iybLyRRKRuSPgNwi6PRHia73VJNeLHYQ1WDHd8fyyhlGBUnTLzd9Mn4wEkCjp8/NmfPTQwCM9ftp6O12QgjqELNdSts+IEKTPRaJDFOT8X+Bo1gBSm1JO4VPnnDUsnFvIbLiccd+ftObNmwbjuHGmUPJlx4jkp4OKfeHEOQPCENIML8Wzyy3nQbvlAPAAUersSdH3cO/nALBzPH+GvdALA3h88ieAzh5ItBh+55H8oMhg7Aa0OenzLd8RLVkXCO/Jxm+/IQBhA38Hahffn36wAADVp403vTN+MAIj2yQFy1op1kkZjdzMJ9C63mqVWM/BmHu41D768wW+MU1eh7ePKyeu3QxSWKqAEUc1ID+NI0Q6FMi8QkOMndnGbtXvEXECuSjo7dZ1ualUqYC3ZmggPX7QEVTXvpkk+DzG7B7tbLZJI7QnS00+0pwX0GEmusUyHVeKbl4LP3GlUDkD5P4Nw14RYeI68iftPw1ZuQ/jALkdjNHbl6rlCJZEAZvgHz38hwr3wxGN2qL2lhkJaAPMxHGUz1OkrFssd7ZqbJawuXLWQCFJD1yUKVf46RGMuDPqtm5vtI9V1JfJhu/Iv4ikWZPPuOPIUBuJ5+ZzYcBANCFJqc8Jdx4a0z3whbXkUII+WrcaBoA2jDq2h0OR301b58YMkWhgS+nL0K+MPIsZY0p4iDIbTu3I8/TNESYJGVdK8QNGduDPDyC6CA105vlQDR66whciJOTBn0H8ASYYLoMnTejClmmEKLO2QNd5qN0IspQ3TjHzRhLuklQQdVdY8MRfXmTEaywj28OMo9euhSAhMxaujxISesGIr2Q+YJLjvMWQaSyyuXPQZKvzEQmgw6JGJ1PU0IfOmpesQ9o7ifZNcsdtHilIlzf9WuWvq8xTP+EWVOEpehWjG7T2cC91YahYKg25168iPCK59fmU3ksW0/Qs1Jer+XkaZFoeTx+3gB3tuz+GsMMeYBP55Gj07vGEMcmWeOe9uRO+HkkkYzapH+Un8MvzSfygPT6V/LJebJez9qHWkrZlF0EnJW7gDv3xRlZwdKcc8loi0rkUmpK0Ak9JmWIyPB+MSU8cM49zpkajcocE2TeUkgHEBRw5Hx45NnEt3mcqdhWj/S2dTb5QFZyKbyl+bPlo78YNyF7HXzja/sGLvSSnObK4hKsR3ZA+deUPchxsrh/0Mhqv6U4wJnTCNESyByJWwburC3pGmGkV58yxH5kObek9YZMtKAdT1z5snyMVur4G6no9Fczk36cI4fT/AOtmfvt5CgiPaSNnsNr/AONfYacHV/RGhZjoGEaDx/oOMskb3Gr+FKUMIeGIXzd9Xz/usBAGGIwYtWvA58vk8AFPtRaOjs0wZKW0saFlGtG0S+u+JRWTdp1LfcLy5KvZa7saklT4dyQ7h6voBo5imUt8sHrHwuC9/pQWyZMwKUZUpglWLtEuCzUwhOo7qROacviOVf3krdJQXL+4LbdkuYgpUCkaKSWUD9pJfrHgTWGkjjw1G4jU3OWfJ9DrY7eubJm2We5nyWUFJoJsohgsjUjXkdYc+YYPSUasa0VUh0f3FfawVWyzLNXkzP7Ch8lRFcrJRqH8tMthXhpU+XoHOGeUA8R4eTsaboYHQj+Wf8Q0BJIdh41q5+OVajdCJJGY2usZUrpBXDKCi2iUTCCf7aTyg8j0GkS+qa8yqky8Tfx8IyvwO03gt7PaVJFSW4jz9CDLIOKY9TE9YONw/lBx3i6HKXKlk0SW5V5EOwI3UfjB7oEiWmWHo+4jtd7tD4DA9c0VYMdaEfOByQYES7adw+JzhAK0AGg6PLfwJFOZz1pGnJ4jAgD1HBtaccufyEAYHAPuapzBfmNO4wDGvyIOevypAGOTJbVL6W0S5CX+jGJWRPSLoBShIRX9qFOW2Pqeg0ijiDqPv/AXacGz2dEpDfSHDOWC4okHokkCjOyu8amJUYpHRlVi5OKO+xEv6CYf9rxGSAWcCJS6nD1bmcV5GhGmdeerZkip4tEcnJRU3+nozItAFZUzCriiZod1fjCOxpFVqbpvvWfmCqz7MU5JTaGYnI9GRXPIZwovg36i0raWS2CeOmum8Vy5RI8wkgwuwpStajl6PfCyDTOmCuXEa/L08LI8cihOm40r5saflDyNI4WuzpeWpZZDmXNOTInp6N23JWUKPBzpDXU6emz2VNr7zEWEKlKVKmduUoy1D7yDhPj8xFFWOGekzlZLYViBEcFwgHhjpDyLIYPRhDyKlMADoYIV4ANOAA2g5OHi/J4zCGKRl8x8MVO+DIsC9Hz8HyLmuVP4wx7SPeFoElC5qskJKgKjE9AncSSQKV1g6llKi6lRQXeZrZiyqUpU1bGZMJJJ+q/amM1Psp3UpSIZ3M9Nc1Y2tHEfRHbbaQPdEMOzNSBvAKVp5nRzvi6HXBxtNnJ18yfLTF2KpImP/rdNOonvaCQ9U/ir0NClNS+VK6mho6q5xA5iRDv2y47NOTrgcMCaoZYrpQZwI1WktleEvPH2kDZ3rplmlEK8wE99IjF4yjq6v/CS8y5UgCmh0zyHHXziWTzzXJ0w/wAi+7JhSAklwEtBeg5uGfKnVLGENJtkqyWUKUlJOEF2fC9BpVjuA3mGlktp01KRLtFzpKFYlpKDiCkkhyGIIZL5jjEtvmaOx24kpY7zOX3sgtU1K+nlBaUFM5SifpEy1dHLtBpmU4ekOSaK4RKcFJHoaNVSXBHlXMOkQgzkKxoKsSahxTBVg+vKM2znGSzOToi5UqlTFJmhUxKimXLDfSNgFCVMHx51FNRD2LAZFvS5xKAMtfSghyQwwOEMhXWqrrjIfNlKGA3FgdmBiKenQ7Bj1SMR6QKBZWQUjPcRyifZiycpOzZU4TOlkgEqZyKIlrodaLz3jmy7PzDJHva6EyASmcmZ18ICRp1usa0LpIbziMo47xplXEBmrUKPriI7qRceQwPMsUoKndwgFgYlIZJ1gEZrbzsWVOi5pxDQ4UOPAkxLuZ1tJinUk/Is7iSMA4qI7hhYeZiFP4SvVJN10n4EXbKWDZZrjLARwImIHzi2HUosv5hfMr9h1kSZg06Y/wD5p8IJl2p/xI+hqpqAE4tWB723ZRA5yXA2dVCwajo5nlLVAX0Ut8fVGZ2DP0Sfwf8AUIh/Uzr6wklH1NKjsE6kn84kcFdGdpQcAnNj5M3xMIfch8pL92XgTDJroc0f9KT3mBC70LLWcaQ+p+cMeXlfMz+2Jwps5ADi1CWCQCcEyikF8wrUHnEo9DpabJqo15GZsQ00CiB3KIEZZfEd3vLMHEK1ZSRX7xL+MSYjopTSqUbE37zQ18IjjZlYg5q5+CExEGKqepJUAWcEFtRuO+HkRGTPU5rEQQ0CAmf/2Q=="/>
          <p:cNvSpPr>
            <a:spLocks noChangeAspect="1" noChangeArrowheads="1"/>
          </p:cNvSpPr>
          <p:nvPr/>
        </p:nvSpPr>
        <p:spPr bwMode="auto">
          <a:xfrm>
            <a:off x="1820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470" name="AutoShape 6" descr="data:image/jpeg;base64,/9j/4AAQSkZJRgABAQAAAQABAAD/2wCEAAkGBxQSEhQUExQWFhUXGBwbFxgYGBoaHBwbGBcXGCAaHB0aHCggGh4lHRgbIjEhJykrLi8uHx8zODMsNygtLisBCgoKDg0OGxAQGiwkICYsLCwsLCwsLCwsLCwsLCwsLCwsLCwsLCwsLCwsLCwsLCwsLCwsLCwsLCwsLCwsLCwsLP/AABEIARsAsgMBEQACEQEDEQH/xAAbAAABBQEBAAAAAAAAAAAAAAAAAQIEBQYDB//EAE8QAAECAwUEBwQGBgULBQEAAAECEQADIQQFEjFBBlFhcRMiMoGRofAHFLHBI0JSYnLRM1SCkuHxFReistIkNENTY3OTo8LD0yU1RIOzFv/EABoBAAIDAQEAAAAAAAAAAAAAAAABAgMEBQb/xAA8EQACAQMDAQUECAUDBQEAAAAAAQIDBBEFEiExE0FRYXEUIjKBBiORobHB0fAzNEJy4RUk8TVSU2KSJf/aAAwDAQACEQMRAD8A9snz0oGJRYb4AItmveTMmrlImBUyW2NI0f4xBTi3tXUvnbVYU41JRxF9H4jrbekmSlSpkxKEpbESWZ6CHKSissrpUp1ZbIJt+RJTNBGIFwzg8M3h+ZBpp4ZSW3a6zSlykLUoKmlk9U7wlzuBJAeITqRjJJ95rt7GtXpyqQXEep3ufaSRapk2XJUSqUWU4IBqQ4fMODX84IVYzbSC5sa1vCM6iwpdC4iwyBAAQAEABABznTQkEqLAawAZO+/aDZrMrCQta/spAo+9zTlnGercRpvDOvY6LcXcd8eF4sds5t9ZrXMEply5h7IWzK4Ag58DCp3UZvBO+0K5tIdo8Nd7Xca0RpOKLAAQAEABAAQAEABAAQAVe0KfoeRH5QAvEwuxCQm+LYNShShyK5avgoRhpfzEj1OovdpFCS8f1IntMtX0ZH253kkK/MQ714gkV/RenuuXLwX4m62VtQVd0hegkJB5oThPmI0UXmCOPqVNwu6kX/3P73k8+2iSF26wyx2gyjy6Qlv+WfGM1dZrRR3NJbpabXqPo+Pux+Zc+zBAFqvFgKTGHAdJNp5CHa/HP1Frzbtrf+38kejPG08sI8AxXgArr3tSkYMJZ1MYAXUy2xG082au1+9zUBMuYEodkhNVAh6OKDOMlCs5Z3M7uqafTowpdjFtyWX3ku/L3FoRMNlWmbgQsjB1h0iUFQFM9PGL3PMG4PJz6drKFenGutqbXXjjJndgtl5EyzqtdrT0illTBeTO2JvrEl8+EZLagpLfNZbO7rOq1KVT2e2e2MUuUUl9WWULbZZdmQEzekTjCKAHGgpoKAhlE8GiFeMFViodTXptavOwq1LmWY4eM+j/AMHtgjpHihYACAAgAIACAAgAIACACLeUrFKWOB8qwAeZmf7ve0ibkJ0opP4gkoH9xHjGKfu3Cfiemo/X6POHfB5+X7ycL7ki0W6z2dQdCJZXM/bc/AI8YVZb6yj4D02btNPqXC4cmkv39pO2CvEpsk+yq/SSppS3BRL/ANpKvERO0fuuD7mVfSKknVhcR6TS/f2EG6h094z52aJDS0c6o+Sz3xGl79dy8OC2/wD9rpdOh3z5f4lVYdpFWSbbujczJs4hAY6TJlS1frCgqYohW7Nyx1b4Otcab7ZSob3iMY+8/sJd0X3b5dtsxtK5rTVgYVEMUk4T1RkzjcYcalWNRb+8puLTT6lnU9nSzFdV4l/tjtBa8UmVZ0nHPKghvuM4D0JrUmgjVc1JxxGPVnD0eytqinWuJYjHuM3e+ytslIXNnWh1oT0hGNZLDcrQ8oyzoVFHc5HcttXsalVUKdLh8Zwifa5t5Wmz2NUpasK0EKViSnrJVhdRNagDLjE3204R2mSnHTrW4rKuukuF+hUbJ7Gqty5wVNwdEtl9XESSVOQSRqIpo2/aN5Z1tS1iNlCGyGdyyvI9T2a2dlXdKmBK1qCjiUVNoGYMBT846FKjGksI8ZqGo1L2anNJYWODI7bbVTMSZEkEzV9kAPhBoC2qzpuEV3Fdw9yPU6Gj6XGuncV3iC+/BcbBbHCy/TT+taFZ1fA9SH1UXqfDiW9Db70upHV9W9o+ppLFNff/AI8DbCNRwhYACAAgAIACAAgAIACABCIAPJ9vJfRmzrdjKtBD8Cyv+2Yx3fG2Xgz0v0ebmq1Hxj+H/JN2MsvvK7wteeJeCXyQyv7uAd0Ft70pVCGtPsKNG08I5fq/2ylvC1Cx3gqd9WbJKv2wknxK0D96K6r7Ks34o22lP/UNOjT74SS+Wf0LrYe7+ju9CznOnFXcBgHwJ74vs47YZ8Tm/SO4VS72LpFJfqRvZ3dctdutsxQcyVqCHyBUuZ1ubJ8zFFtBOpJvuOjrdxUhZ0acXhSXPySOG0amtd3E5CZ/3JUTuf4kDPo38jcen6lrtbtjMQtMmzoecrsgByl8jSpJ3BuMTr19j2xWWZtL0pXEXWry20195mr8ue2CVMm2y1EEJfo8SlAk5IIBCQS+QeM9SnV2bpyOxZ31l28aNtRzz8XH2+JsdmP/AG6x/iP99Ua7b+Ejga0v9/U9SF7M5wQu8FHITf8AqXFVp1l6m/6Qfw6H9iLa8tq0LnIsiUkrmIxEgvhIdQSQMyQknvG+L3WSqdmcqGm1JWkrrOEnj18zB3xOm2W8FzxJKnAwOFN2EpcEZF0kd53xiqOVOs5JZPS2MKN5p0aDqbcdenP+DZ+y6xWhKbRPtGIdOsKSlTjLESpjk+IDkkcIvtYz5cu85OvVbdyp0qGPcWG18jdxrOAEABAAQAEABAAQAEABAAQAea+02zkyZzA9VSF5ZBwH/tRmu1mkdz6O1VC9WXjKaNF7ObH0d3yQQxUCsv8AeUfk0O1jtpoo1ut2t7N56cGD9pVmZMtX2ZikeIcD+xFF7HKTOt9Fa2J1Id2MnoE2x9FZbNKA7AQnvCW+MbILbFI81dVe1rTn4tma9muL3i8lFCgCs1I1xzTh51jLbJ75ep6DXZQdvbxUk2l+SKjatCvebAyFHrEu3+0Q/gEuYVwm6kQ0eUFY3G6SXBX/ANPe53haZqpeJRdKC/ZSWYhw1UgV/jFLq9nVk5I6kLH23TqVOlPC6v17wt0q0WyVNtE5KkSkIUqWgA9ZRoFVqQHcqO6msSkqlWLlJYS6IhbytdPrQoUWnOT96T7l4G02Yf8AoyyqKSMJOY0xKY8jn3xqtv4aPOa1KPttSSeVk8/s96WiROtEiUl5k2aS2ElQLqIKRrRT1prGFVJwlKMV1PW1LO0uqFKtVl7sYrvPQ9gNj1WZ7RaK2hejvgBqXOqzqe4avrt6Dj70urPOaxqsbjFCgsU4/f8A4K/bXae0yEy+iVhKpxc4QaJ+pUZF+dIdzVlHGPEWiWVK4dTte6L/AOT0aXkDwjUcJrkfAAQAEABAAQAEABAAQAEACLUwc0EAEE3lJMxMrpEFawSlDhyBqBrkfOIuUc7X1LVRquDqJPau/uRLWoJBJoBnEioqZl7WVU1EhSpZmL66UEO7PWoZ6HjQxW5R3bGaYW9fsnXgmorjJcARYZhMMAAUvnABW2pVlCkGZ0IJVgRiwPi+yH14RCW3PJfS7eUWqecLl4ydbZekiSHmTZaB95QHxMOUkupGlRqVXinFt+RHsu0Vlmlpc+Ws7kqc+Aq0KFSMuEyytZ3FFZqQaXmh913tZ7RMmJkrSpcs4VsKjvaozypCjOEm8dQrWtejCLqJpS5XgWkWGYiWi7JK2xy0KwrCw6QWWMlDjxiLipdSdOrOnnY2s8fImRIgEABABFnXhKRhxTEJxKwpdQDq+yHNTwhOSXUnGnOedqbx1IFs2nskotMtEtKt2Jz4CsQlVhHqzRRsLmtzCDfyO1139Z7S4kTULIzANRxINW4wRqRn0ZG4s69vxVg0dLxvWVIBMxYAAc8BvO6JykorLKadOVSahBZb7jLn2n2LE30pH2sFPAl/KMzvKeTtr6N3rjuwvTJrrut0ufLTMlKCkKDgj1Q8I0RkpLKOLVozpTcJrDRJiRWRb0H0Mz8JgA8dvy8fdrzkzswgIJ/D1klv2SY5teeyupHtdJt/adJnSXVt/asM9gtSwqSogggoJBGoId46KeTxcouLw+483Esf0zYy2csnwE4CMc1/uUeltpP/AEaov/ZfkepxtPMg8ADZqmBJ0BMAHi3tAnHpLOEviTiUKPVSkNzLojn3r96KXU9j9GaadGrKfwvj9SZYPZ9arU861zejJDsesvvFEoHDyiMbadTmbJ1ddtbRdnaQz5936sp7Xc3udrsvRzCorWlqMoMtKS7ZguR3GIyo9jVios00NRWoWVV1I4wvka32WSAm13g31VYRy6SZ+Qi61X1kzma/Ju1ts+H5I9KJjceVEeAQYoBg8ACLyPKADxnbqzqXNsoSWUoqQmrAKxS2PDtCvCOfeJuUUj130aqRhRrSl0WG/sZcS/ZnKlSyq0TlKXolDAPuqCTzpEo2S6yZTW+k9XOKMEl3Z6lVszYhJvUCzKUpMtC1TKv9QuhwGLKKO/lFdKEY18RfBsv7mdbSt9xHEm1j9fsO+00mbarZZ7LiIRN65Vm5dWI8cITQcYsuVKdRQ7jJo06NtaVLt4clx+/Ut792UsFnlsUMEpdaypRVwOeZ3ZcInK3pRi8mShrOoVq8VCXV9MLB19jWP3Wa74el6u58CcTd7RGyzsZf9J8e0x8dvP3noMbjzZwvL9FM/CfhCEeQbTXcJ1uRLyK7O4O5QEwg8nEc+vT31tvkex0q7drpna9ynz6cFz7Pdoz0UywzzhmISronoSAC6Oaatw5RO1rf0S6oy69p6yrujzGXXH4/vvOZUBe9jJoBKJPd00Ob/wByvQjbv/8AHq/3L8iZtntnNllMuQ/SL7IAcgEsCQKlRNAPjrO4run7serM2j6UrrNWs8QXXzM1bJt7Wb6eZNmDCxUkzApgftIFG5ZPpGWSuILe2d6i9HuJ+zwis9zx+Z6xcF5C12aXOZsaajcahQ8QY6FOe+KkeOvbZ21eVJ9zPMNtwlM2xqoCJinP3UqlGvAOYyXeFODZ6D6P7pUK8F4cLzwy82m9oskJKJP0nJwDzVu5P3RKpdwisLkzWf0duar3Vfdj9/2FTs7cs+YsW61AgkgSkkNoesBokDIa5840Kc5y7SZp1a9oW9D2K26f1P8Az4kzYS1GVaLxIDkzQB+/OgtPjn+/Ejr38tbf2/kiNa73vK3Tpsqy4kIlKKVqfCxBIqrTLspD73hSqVasnGHBdb2dhZUY1rl7pSWUv8fmyHYJ9tsdqkCZPUtM8lJ66lD7JorIgkEERGPa0qiUnnJdV9iv7SpOlT2uHlySL9vxcm3yFKnLEtEvEUgkivSAhvrEsM+ETrVXCssvgzabZRuNMqbIpzbwn39xTXpfFutCTaAqZLkIUCnCshnOEKzddSA+UUVKtaa3rhHUs7LT7eStXiVRrnPP/B7Hs7a1TrJImL7S5SVK5lIc+MdGnLdBNni72lGlcThHom0eV7e2ky5llWlnQpaw+8GWa8OqIyXralFo9J9GaaqUq8H0eF9qYk83veAcS1hJGgEoEHjMU5HIxW5XFXuwaYU9HsZZcsy/+vw6EewWm3XQX6JAQVALBCVPwKk9ZOrac4jHtbfuLqqsNXeIze5dOqx8uh6dadoJXu6J6WGKXjBP1EkOe/Rt4jpKcXHc/A8ZK2qqu7dcvOPvPO7PJtF8zykOizIU6lH4n7SzoMgPPDmdxLHSJ6tRt9Fo7n71Vr9/I9buq75ciUmVKThQgMB8zvJzeN8IKKwjx9evOvUdSby2TIkVEa8/0Uz8J+EAHnCJQXfFnScjZyPKbGN/zK9D0dL/AKLP+/8AQgbe3AuUv3iW4WhiojMgZTBxGvAcDEbqi19ZEv0LUIyXsdfo+mfwINjvT3m22RYorolJWBooCa/cXB74rhV7StF+RrubF2lhWpvpuyvR/oXmxFkTaL0tU5VegOFD73MsHuCD4xZRjvrSk+4x6lN2+m0aMeNyy/Mu9vpqRKtD6SCO9QIHmoRorvFOWTjaTFyvKaj1ySvZlKKbukvrjI5FamiNqsUkaNempX02vL8DDbfWcLXZQT2pi08nMqvnFN4tzijp/Ryq6dOtJdyz+Juri2AslnIVhM1YyVMLsd4T2fKLqdtThzg5l3rl3c5i5YXguC02hHUR+MfAxoOOzCbCWpMu0XiSHPS0HHpJ1eHOMNr8c/34nqdeWba2/t/JHCftParVNmSrvQlIcqmTAlIBfNZJoAWzLkwnXnOW2kvmSpaZb21JVb+XpH8iltFkny7VYxPniapS3CQScAxAagM5G7QxXKM41IqbyzfRr21ayrO2p7Ul18f+CfeF2pn3tZ5U2suYhJYUoBMLd6knuMTrR3XCTMum3Do6POpT6p/fwX/tClhFmtKUgBKUygAAwAEyVQCL7nii16HI0OTlqEG+vP4Gq2O/zCy/7lH90RZR+Behk1P+bqf3M892sH+UXf8A74/35EZrr44Ha0H+Uuf7fyZ6xMWEgklgI3Hlzyv2h3ylQVJR1pk1SeqKkJBBH7SiEsOfCMV3UW3Yup6b6PWcu19qnxGKfzO+092rk3f0OF1JlSnb7pQVkb8j3RKtBqhtXgU6fcwnqvbSeE3LHz6Gauu9Z9oTZ7HZEqllKwoqlqNTkVqZmFSouTpwjLGpKe2EFg71xaULeVW5rzUtyeE+7yR7qiOqjwI6ACu2itQlWadMIfChRbfSADya6b8Uq8Zc1SHKJCxhS4Bwy5itdNHjDJv2heh6akl/okuf6s/gbK5LxXbbIFTsCpoQlZKEEJUial2AJJLFweQ3xdRq9plNd+DzjTi1jr1MLZbs91vOUkA4FlSpfIpUG/ZLg8njIqfZ1+Oh7Speq80mUs+8sZ+X6ki67+N12y1Y0FSZpJDM9VKUlQehHWINfhDVTsKsty4Yp2a1WypOlLDisc/ehemn3xPEqWlSJIVimKNe9Wj54U/zBKcriWFwiNK3o6NSdWo1Ko+n7/E9gslnTKlpQgMlCQlIG4BhHQSS4R46pUlUk5y6t5PJtuJzTLHQ0mqVT8Uqg40jJdv3o+p6X6PxzRr89Y4+5nsAMbMnlyq2iPUR+L5GHkMHkVjtBH9KEJUFFzuKXmLBfiEqJ7jHLg2u0we6uIwk7Pc1j/COlz7XJs9lTZ5MlRmEkqNGWokser1lBmGGmWcOlcqENsVyF/os7m5datUSh+RHRYFLtVl6eaeltONiCwQtLBCXAprQZHD3vs5ZUv6jl399ig6VqsUk9rfjlfgXF32hSr4sgUCFy0mXMH3k9NXkQQX4w9zdeLfgStUo6LVTa+L9C89pK/oLVnXox/bllzwpGm6f1TMGgY9ug8+P4Gm2Pmf+nWYsaSU+Sf4ROh/DXoZdT/nKn9zPM9ubf0c6ykBzLJmVyPXSw/5fnGS8liUX4Hofo3Q7S3rRb+Lj7mgnbUXjeBwSZZH+7Sac1qonnSIe0VqnEUaI6Rp1l71eefV/kjXbFbB+7q6e0kLnZpGaUk6ue0rjp5xooW217pdTkarrbrx7GgtsPx/RGpvi1GXgbVVXD0DfnGs88jO+zy/5lrVasYSAhYwYUgMDi6pIzyz5xktqrm2md3WbKFsqW1t5jzybQRrOELABCvmz9JImo+0hQHMpMAGL2AwrE+WQMS0Ag6sU4SBRxmIUlkFJ425KPYq2rlWGzFJKVypnQrZiCmoY0qypZGmvKM1HipNfMlN5SNjI2iK7wmWb3dIRKWmX0hLrxTJJnAhOFghkkPizi5yw0hZaWC6tlx2ea3SSJS2yxISW5OKRKUIy+JF1G5rUX9XNr0ZlZ+1UuxqmhMpCLNKSvqy0gElI7QbeoFOXGEkorhEKlSdWWZtt+L5KT2a7Rzp1qmmcpBM5iRibrAMES3NQlIqBU9rfGeFR7+Cc44ib3aW2JkScYSkrJAluARjOvcAT3Rq9SlSa6Hnu1m289aEyZRVJmYcdompZkSwSE4ArsrWaVegLRVUzjzJQwbTYS9VWiz/SABaDhUlmZgkvUknECFOc8VIVCTa5HUjhmgmWOWXdCS+bpFee+LsLkjvlxy+Ohg7vvGSLbOkyrDIly0zfdzNRhEwLWl3whDJQcu0/wjPmEZqKiX1LuvVjtnNtebZEtl2GYi02QgCYUkylJFUzZf0ktSTo+H4CLnjJmT4wW3s/vX3pXTKQAubJQpVP9JLJlrbUP1KcIhB5k8jy8Y7jarlAggpBBzcCLgTa6DkoADAADdAJ5fJFn3XJW2OTLU2WJCS3JxSIuKfVFlOtUp/BJrPg8EmXKCQyQANwDCGljoQbbeWOaGI5zpCVNiALFxzgAjXbdUqRj6KWlGNRUptVHWIxhGPRFta4q1sdpLOOF6E0RIqFgAQwAebSV/0fblFQ+jc1FfophcH9khm4QPkRR2qy+7Wy2SMRacoWmThyXLmOS2/AvEeVdYzVJbJqT6E0slnZ9oparRaVoI6X/Jl8FFMtcpZS/aCMafEb4nKS49RE9e1NqR7qhOGYpaZ02aVpL4JS0owDCwQ5UTiL5M1YlOW1ZEjE7WraRMH2lhLMxAVMBrxaHN+62OCzJHLZ+0ps94SyQwKwx3FKXOWYKH70iKZRXEkWp5Tiz0T2hTyZkhA7OFSueIpSPAP4xpXLKDyezWoTFWmYS5mTTQ/YQ6QOTCK18TZY+iR6R7MbalMmVMWVdaTZ5QAdnBnpBI/ChIxHc0Qh8WWObLu17VItEi0dB0iTKmBBJGHEOkwEoYu2IKTVjR8iDFm5PgrMjctvw261pmZTF2SYV0GEoUkOebCvOKKk2pJeJJLKLjau/ZMm1KMpQmzyE4JSCCTMDsVH6qQGJ4PFk5qKyRJXs2uxaBiUXCUFJVoqZMX0iyOANPGKaDc5uXd3EmsLBvI2EQgAIACAAgAIACAAgAIAPHR7XrR+qyf+Iv8AwRd2Rj9qK6+vaKu0pAXZZQUnsLE1bpfP6lRvSaZboOyD2ryKm2bTdLJEpUkdQlUiYJqsclR+wcFU5Og05aKdBS4YK78iAm9StYVMZCxnNT2FfjSeyeLjmIxytpU3xyjRCvCffybG6b4XKmTJiwlSVSpcqS3ZBEwzDjNcONVMVR2amIyqNRy0W95mdptoOn6YKs5lEqxFPSYsCwoKV9QEhwacc41ypqVN7X1RmVxioosqpc09JJWT9dDctWGvVcRkk/q8+BvisTNbfO3RmqlpVZ6yQUYhN7YDVIMt0mjs5z1jZTptxTMFSuk2jEypjS1Lq6Ss8iSWHE1ijGMml+9hmuse0wscpFmErGZZlKUvGzqRKAKGwmmIqOJ9TE6VLK3MqrV9s9q5J9234RYsaZTmdPtKlIExKcCVzkTE1UljUFhQVJirdFMsecIz14WnHMXNmzQFLpglEkJSNCv/AEpY/VSQC9YHDe/dQpTUe8k3Ff8AZrNT3WYsPkJiJYUG+tQqP4XA4RL2FS5m/kVK6wa+T7XUIASmwkJSGAE5AYDQAJi9UMLgj7Sjt/XEhv8AM5j6/Sy28YfZMPaIgn2xIq9jmcPpJefGtPODsmP2iID2xI/U5n/Flwdkxe0RHf1xS/1Ob/xJX+KDsmPt4jj7YZX6pO/flf4oOyYe0RD+uKT+qT/35P8Ajg7Nh28R39cMn9Un/vSf/JB2TDt4i/1wSP1Wf4yv/JB2TDt4jv63pH6raPGT/wCSDsmL2iJ49Gk5uWLARyAgDcJBgNx2sk9ct8CmBfEjNB5p05pYxTUowkaaV3KPD5Os21hZdST3qKv3JjYu5T98ZtlSl8PQ1xnSrcd/3kOX0cqYnGFqlhyhmdik9UjKh3aRRJOXCXU2wlx15RIuYJnz2m4h0hDYWwpUokAEEOpOQcEK1rlE+2lFbUyuVtTay1lhe11CzLBmEFCnUgEkAsWY72UCMn4xBuUnhlscRXu9xHmgrJKsyXpTy+EaI05yXkZJ1qVN+bOi5pISkkskdUEuw3Dd6rF0LeK56mSd1N8LgZhi/BTuYQCUgaDAb+RYA3CQC3ABAG8RoY9wQg3CgQBuBoAyLAR3CQBuHgRIz7gSIBOQrQCUgaANwYYB7+8UJgFvecnoGw+wUm0S0zbUCsKU6ZTslhkVUck8CA0YppOWVwd23hKMPeeTr7RtibPZJcu0WRHRjpES5ksE4SFlkqDnqkKYUoQTuEUVYZjlGulLnBY7F7PiYkLUT2nSOqQ2b1BKdzZGFTiQb45KT2nbJIsqkT5ACZUwlK0ZBMxsQKBolTKcZAgNmY3U5Z4OZd0opbkYTDvi4wbl1DDANzYEQDUhCiASkBRAG8GgDcGCAjuFww8D3DSmDAbhSmEPexUpgHuDDALcNw+mEBHcdsEMocgwwCyLggBSDDAGR2CGGQMunzOQiMujJ05Zkk/E9P2z2jm2CxSvdglK5qsKVsFYUplBYAJzKmoSMnLUjmyeEj1lKKbee4g3pfU203TNM4klM2yMVyjKU61yVlKkk1Z3ChQghojHPKJVUlhxWMlWrai0y7Z7rKWuTLlggiXLExSlJkiYFLcOEngwSASXqQpSfdwW0oQSSks5+41ftAtZm3RJmTEtMmKkKYfVUoBRbuxCNNCTeGcrUUoKSXczycpjacDdgRKPXrKES3gEwxbhcEAOQmCAExMEA8i4ICOQwwBuDB6aANwhRALIuCAe4XDAG7vG4OcAZOuCAqbFCYZEUogDcLhhBkUI9cIYtwmCE1kkp4eUeq3DetltNmEq0GUpBACkTah3erjMHIvqGyjnSi4vDPV0KyqRU4MrfaBOkIFlu+zJQkmb00yWnQISpSQpvrLWxD1ISYjNJLBam3yWtwWGzWgSlWmTKmqQl5c1aR1UpqEk6gZgnyhU8Ph9QcnGPD4M77R9pkWpaJMlWKVKJJUMlrbD1d6Uh65EmmUbqUH1Zw7+5UntRiiiLjluQBEAtwmGAeRSwr6+GUJ9CUMyaRGskgzHVjAYOEnMglsQ4Hd/COe673+R6R2sVSxj3sEjBu9COieacuTnOUzJBAVQ1oG4lsvjFFesoR8zfY2rrS3P4RyUGoLPodCN4gt63aRyK+oKjPA8Ji8wZEEuGG4XBCYZyGB/XyhhkTouHrwgwG5HQJhFeR2GGLIYfVYAyDCAMilEAZDD4GAMi9N0YKisoAzUCR8CHO4RCe1cyLqHazltp5z5EK4FPaBOIYBWJvWZZnjkVpqUz2FGm6VJRznxLq9bMEKdJ+jmOoMeqSakHQ7/AOUb7eUZLGOhwdTp1IPen7r+5kIpjWcbdkUpgDIhS9YAyAR69GANxEvReFDChWoI3UNT4iM9xPbB+Z0tLpdpcLPdydVHoAmawUEKcpIDFLDEngCklPcN0ZXD3NrPRJty9Sde1mEmbMSCVS09YE5mWUhaXbXCRXfWNlOWYZPM3dFq4cF3vj5lZdct0KmKzWXPNnHJgwEYl77cpd56RRVKMYR6IniSFSJM1NMXSIUMwFylBKiNwIILc4ttVtbRzNYj7sZ/I5FPr+cbThZFwQyORSiAFIQogHkbg5+A/KAMnQJhEMi4YBZDBDDIuGEGRAmAMihPdAGTNX1bCqYpA7KCQBx1Lbz8Ix1W5Swep06jGlRUl8UuWzlYracaekmzko+sZQSVN91KilJq2ZirsoeBvcma6wqeRMmSrQbVLRWbIUgSrTLSK9IEBRRNAzJSe/OCMNrzHgrnGM4uEllM5yyFAEZHJwx8DUR0IvKyzyFen2VRwz0FwwynIpT6+cAbhMMAZK++0slCvszA/JQb4xnuV7nzOxos0q7j4pkycsKlLTvTz3DPShilneTwc74tBXZJSia+6SUq4kOivcInF/VSOXXjm/gvRiyEtKTTv50+EVwXCOrN5bJVl/zOzD7SrROb7syaAnuISTEqH8T5HN1eWKKXi/wGN6/nG081kRoMjFaGIMEA8jcA9P8AlCyGR7QEcgBADYsAhWgAGgAXDAGSvvW6hO6wITMAYKORAySr5K01eKp08rJ0bO/lQ92XMf30MraJKkKwrSUncfiDkRxEZmscM9JTqQqR3weUW91XEpRSuaMKQXCT2ieR7A4mvCLYU2+pzbvU4U0403mXj3I0jaaRpXHB5yUnJ5YYYBZDDAGQI4+u+AMnK1WYTEKQaYhmNDoe4/OIyjuWGX29fsaiqLuKDpVAEKDFNFDQKFWrpqDuMYVx7r6nsYyjUjvh0ZY2lBVYUliMMlB1+qpyf7UWQ5py9TmV5qOow57sEFalKCUI7SnA3OQxUeQOfKKpS2rJ1lHLwaBgyQKBKEoSPuyww8SSe8RotoNR3PqzzGq3Sq1dsekf2xWjSczImGAMg0AZFaAWRG4wBlg0LIZFaDIZBoMhkVvX84YZBoWRA0MWQhDIf/yv/qA81fKMVws1Yo9DYScdPqtef4E5vXqsbe489kPW6GIGhBkAIAFHqvoQAdbLZjMWlIoVFq/GnwiurU2RbNdlbe01dmcLq/Q2Fp9mMicjrLmom4cJmJI3OxQXCkgnWvGM2XLlnqaNKFCO2HQ8zk7PTUWmfZZiVLmIOBJExSUOSGUoEl5SkHLMVzYxVObT2o1dnCXvyS+w9Juf2bSxixzV46ArSEsWAAQAoE4RzrnChS/7iuq98XFPGe8odo7iXY5gQshSVAlCwGxAZgjQijjiI6EJZPI3lpK3l4p9CqaJ5MYhT3wZAXDBkBCIMjyDc/OAMg0IWQaAMgBAGRcMAhWgDIAQwyDQsgQkJe1l9JSfnGOr/HieitP+l1H5snkRsPOJg0MMitBkAaEAUgEaPYizYrQDuZjxz35RlrPM0j02jQxQlPxePsLlXtNl9POlokKXLkhRVMC0gqEshK1JQWdIJOrlqRndVp8LjvPRQtt3DeG+hwthQq+ZixkbLIW+mdo6x1ojdXOHJptMow+hL2Z9oEueUhMmYJJmiSJxbtqTiSVJA6iVOAHL1TTNjtOS7sMp4fK7jv7UZYMmSdRMYcikv8BGmn1PP6yl2Kb8TzciNGTzORCIQ8gBDACOEADW4QsgOhiyDQshkCIBg0ACwhCQwFgyBAkF7TN4BA8EE/OMcubhHooe5pL83+ZYNGzJ5w4JtIKsIdR+6CqmpLfV48DEO0SZrVnVlDelwSQInkyMAIMiFTAwNb7PZgExbs7A+bODGSr8Z6rR5p221dzLH+rGze8KnhawFKUoyymWoDG+IJUpOJDknIuHLERS6OWd6N01HovUqBOEy+bUB2B0VnIH2RKWVCmX6RucKXXHcVZ7/mW+yHs8s9lmdMiZMmBwUJWEdXCCACQHUznyiXZZaJuvw0iN7TbcFTJUkfUBWrmqifIKPhGqmjy+tVs7aa9TExbk4IgEAxGEGQAiABO+AORQIADDAANCAUCGAuH1lCAbBkBRugyDKy6lYrRaTuUw8Qn84w5+vyesq08aWo+Sf5i31bCgBKXxKNA2b5V5xoqzwjl6TZqtPdLojR+ym8UWaYrpMP0uFJmMHdRAZSswkaAUdTnOmOFTMuT1MqaSwlgsdtLi92nYkfophJSG7JzKfmODjSN0JHktTtOynvXRmfEWZOUOEIR3sFsVKVjQQ/kQc4rqQ3m+yvZ2s8pZT6ourT7Qp0izzDhQpX1Cp+0TQUqrfVqDOKnFwWWzvWupK5qqnCDWeufAyWx85Z6WaSVTCvpFkkOtSlYicmBNaZRly28o7M1hcHoH/wDeYZeGXKOP6rkYA+pAOI10oOMbIxeOTg1dYpLKinkxlonqWtS1kqUouonUnfu3NpFy4POVakqknOXVjDDyQEIgyIDAAjQDEeABxEGRCGABW4eu6AYpgyIRoAEgGKkgVOle4B/lEW8IlCO6SiUmyyn6U/aSpQ540r+Dxz1L6091dU0rVw8Iv7kN2hmKRPkrSckqwncapI4uFGNFblnM0Da6Ul4NZOtzrAQksU0cYVMp0KqXah6pY1ZnjC+Gd98nrO18/prukTSMJKpamckjEkhnUATQ5sHjoU5ZSZwdXj9Rl+JgGi7J5QCIWRjJ00ISpaqJSCSeA7u5tYWSdOm5yUYrl8Ix16XuqeoUwoB6iVHJ6Y1NrWp0FBFMo7n1PZWNtG0hhLMn1f5LyNbs5c00OmRb7sWsj9H06iTuqwfuEQVFJ5TNrqeRztdpmybR7vaZKpK2CgQcSGOoI7UsmgUMsiKRbBtcHA1OwUk6tNeq8fMlkNnFp5x+ANDEKMoAGgQZGDQZASDIhT6eHkAI5vCyAAbvKABBCyACHkBSIWQRAv8AndHIWNVshO+rEnuSIrqTWDqaRQ7S5i+6PJBuAYVgfs/vAj8o56l9Zk9nXhmDXkSNopAmI6p+ll9cJcOUHtNy7XcY3Twzy2kSnRqcp7ZcN+fcVty2hKpgcHrZhJz1JSSeqSN9A7xlqRyepzhHse3loQizWeQlIDsoJcHClKWAcUzUA4zrGxI89rFVKmoeLMI3oCJZPNsAPQgBCTbOlaVIUHStLKY6HwbhCbLKdSUJqUepg7ysCpEwoVXVKtFJ+0OO8aGInsbW5jcQUo/NeBEUAc272+cBp4NhcN0qSAua70wpU70Lih7CAesEZksSAzRJHntS1CMk6VJ+r/QusPqpPe0SOCGHflBkBQktv7soQ0NUPQh5Exr+soMgGEbz4fxhD4Hka+v4w8iwJ8fXjBkQN69ZQZGNhZAOPrxgbGo5ZRXreynKJRYCilM1fsh9QM/lGedXB6bTtIi4763yRU2dCpigHKq0BJPWNHD5RTOfB36dKnBtxSRolXYZfRl9Q+mSmJ8flFCi+CTlxlkLpD71NxgAheCocDDkM+q4Yv3RdVTkslNChGlT2R9S7n3MgCTbJZwJE9Mu0DDiwgl8QFMSVM2FQcE5kQ4L3U+4cp4Tz4FpfF5KtM1U1TMeynRKB2UhhzNKOTGxeJ4m9ryrVW2sEFQ9HThl3wzGHIvu10+TQgOjPo9PlyaAkyBfslK7PNxpfAkqS+aVAM4IyrnzasRbwjbp0pRuYqL6vD9CPcd1ypaUrwvM+0p1EfgGSeefGI05bllm3WLiaqujGXCSLMjx8f5GLDhjiH9fkIeRgG17tWfurCyAFvy9NBkBih490PIhr7vEQCYjwZFg7ClTX8mYQZH0FYAV8/4QsksIdhO4560FR+RgDBzw66+vGDIbSvvy0BEouRiPZDs+/LllEZPg6OmUHUrrwXUzlrAShA+65Jr1lHP1ujJ1Z7ZcLgu9jrv6SYjmMs2/P84jjfP0IyeImvXZEkKZQDlRSKpDpfFLJYgqICeqGcHhEkssjJ8GL2plmVacTMJ0tJI4pdKh5p8Ik+g489S7uu14rHapVGWmWoOHAUlQVlqKGK4S91oUktyG2NZMtL6DJ8nalaqHGNkXweGuoRjVkl4nYJfJ3f1rEsmbApB8tzN8++DIYHFOu/xbeH8IWR4ZXbQ/oFJeq1Il72xrSDXk8Rk+DpaTDddx8ssniUE9XRNPWgPfBHhYM17LfcTb8fwGgcvj35RPJjwD7u/0IQCgEtme71/ODJJIVQPJvy5mkCBo5c9/xr3QCSBQ358c/ODICYfTQxY8yQUivE1NXz4Z5xHJZgUFq6jXl3U74Mjxgbgy8N+nrzgyRxkQjhwY+u6DI8FTtSn6B+IHiRmdzs2rgaRCfQ7WirFfBmpxdQGlPgB8ozx4iz1T7j0jYeyYZSlDtP1XJCXKW6wGYrFluuMlNR8mhu5BT0iDiDhQqc3WagChZ8xQUGkWU002hSeTAbW2MiRWqrPNrTNEzqv4tFWH0ZOL5HbIsvEg6pbwVv5RVTXvNDmSLuogBmI0PEuCneC/xrGqHwo8bf4dZ4wSwK8OIby1GWpiZiwOPg2531yzJiI8DVAbh6pWtIYitvNGKbZJR+vaE6/ZG/XOIy5WDsaJB9rKXgvxJ+Jy5zJL01q59aRJHLr/AMafq/xEIHpy/h3boCkVSXf0fJhkIMhgTDwfe9d1aCmfwgGLgGbUZq/EQZFgaR6pX84BYGa5O2f8iXhiHhHAef8AigH8jtg4O1f5B2ziOSbjyLp3Z7vT5wsksdwFNdH+PDdoc4eRYADc/DMjf4VhZGiu2iQ9mnGtGL55LGpqNYUuh0NMbV1H99xj7Ol1+A84onxA9eup67caAiQkAVJJyzJYehGiksQRRLqX1iDJGgLpNOG/IRciDKS+bF7xLtslj0hldLLxOyg3RrCQeynqpIG+usVS6smvEwOwU6swkfo5UxZ5Jlk174z9J58iybLyRRKRuSPgNwi6PRHia73VJNeLHYQ1WDHd8fyyhlGBUnTLzd9Mn4wEkCjp8/NmfPTQwCM9ftp6O12QgjqELNdSts+IEKTPRaJDFOT8X+Bo1gBSm1JO4VPnnDUsnFvIbLiccd+ftObNmwbjuHGmUPJlx4jkp4OKfeHEOQPCENIML8Wzyy3nQbvlAPAAUersSdH3cO/nALBzPH+GvdALA3h88ieAzh5ItBh+55H8oMhg7Aa0OenzLd8RLVkXCO/Jxm+/IQBhA38Hahffn36wAADVp403vTN+MAIj2yQFy1op1kkZjdzMJ9C63mqVWM/BmHu41D768wW+MU1eh7ePKyeu3QxSWKqAEUc1ID+NI0Q6FMi8QkOMndnGbtXvEXECuSjo7dZ1ualUqYC3ZmggPX7QEVTXvpkk+DzG7B7tbLZJI7QnS00+0pwX0GEmusUyHVeKbl4LP3GlUDkD5P4Nw14RYeI68iftPw1ZuQ/jALkdjNHbl6rlCJZEAZvgHz38hwr3wxGN2qL2lhkJaAPMxHGUz1OkrFssd7ZqbJawuXLWQCFJD1yUKVf46RGMuDPqtm5vtI9V1JfJhu/Iv4ikWZPPuOPIUBuJ5+ZzYcBANCFJqc8Jdx4a0z3whbXkUII+WrcaBoA2jDq2h0OR301b58YMkWhgS+nL0K+MPIsZY0p4iDIbTu3I8/TNESYJGVdK8QNGduDPDyC6CA105vlQDR66whciJOTBn0H8ASYYLoMnTejClmmEKLO2QNd5qN0IspQ3TjHzRhLuklQQdVdY8MRfXmTEaywj28OMo9euhSAhMxaujxISesGIr2Q+YJLjvMWQaSyyuXPQZKvzEQmgw6JGJ1PU0IfOmpesQ9o7ifZNcsdtHilIlzf9WuWvq8xTP+EWVOEpehWjG7T2cC91YahYKg25168iPCK59fmU3ksW0/Qs1Jer+XkaZFoeTx+3gB3tuz+GsMMeYBP55Gj07vGEMcmWeOe9uRO+HkkkYzapH+Un8MvzSfygPT6V/LJebJez9qHWkrZlF0EnJW7gDv3xRlZwdKcc8loi0rkUmpK0Ak9JmWIyPB+MSU8cM49zpkajcocE2TeUkgHEBRw5Hx45NnEt3mcqdhWj/S2dTb5QFZyKbyl+bPlo78YNyF7HXzja/sGLvSSnObK4hKsR3ZA+deUPchxsrh/0Mhqv6U4wJnTCNESyByJWwburC3pGmGkV58yxH5kObek9YZMtKAdT1z5snyMVur4G6no9Fczk36cI4fT/AOtmfvt5CgiPaSNnsNr/AONfYacHV/RGhZjoGEaDx/oOMskb3Gr+FKUMIeGIXzd9Xz/usBAGGIwYtWvA58vk8AFPtRaOjs0wZKW0saFlGtG0S+u+JRWTdp1LfcLy5KvZa7saklT4dyQ7h6voBo5imUt8sHrHwuC9/pQWyZMwKUZUpglWLtEuCzUwhOo7qROacviOVf3krdJQXL+4LbdkuYgpUCkaKSWUD9pJfrHgTWGkjjw1G4jU3OWfJ9DrY7eubJm2We5nyWUFJoJsohgsjUjXkdYc+YYPSUasa0VUh0f3FfawVWyzLNXkzP7Ch8lRFcrJRqH8tMthXhpU+XoHOGeUA8R4eTsaboYHQj+Wf8Q0BJIdh41q5+OVajdCJJGY2usZUrpBXDKCi2iUTCCf7aTyg8j0GkS+qa8yqky8Tfx8IyvwO03gt7PaVJFSW4jz9CDLIOKY9TE9YONw/lBx3i6HKXKlk0SW5V5EOwI3UfjB7oEiWmWHo+4jtd7tD4DA9c0VYMdaEfOByQYES7adw+JzhAK0AGg6PLfwJFOZz1pGnJ4jAgD1HBtaccufyEAYHAPuapzBfmNO4wDGvyIOevypAGOTJbVL6W0S5CX+jGJWRPSLoBShIRX9qFOW2Pqeg0ijiDqPv/AXacGz2dEpDfSHDOWC4okHokkCjOyu8amJUYpHRlVi5OKO+xEv6CYf9rxGSAWcCJS6nD1bmcV5GhGmdeerZkip4tEcnJRU3+nozItAFZUzCriiZod1fjCOxpFVqbpvvWfmCqz7MU5JTaGYnI9GRXPIZwovg36i0raWS2CeOmum8Vy5RI8wkgwuwpStajl6PfCyDTOmCuXEa/L08LI8cihOm40r5saflDyNI4WuzpeWpZZDmXNOTInp6N23JWUKPBzpDXU6emz2VNr7zEWEKlKVKmduUoy1D7yDhPj8xFFWOGekzlZLYViBEcFwgHhjpDyLIYPRhDyKlMADoYIV4ANOAA2g5OHi/J4zCGKRl8x8MVO+DIsC9Hz8HyLmuVP4wx7SPeFoElC5qskJKgKjE9AncSSQKV1g6llKi6lRQXeZrZiyqUpU1bGZMJJJ+q/amM1Psp3UpSIZ3M9Nc1Y2tHEfRHbbaQPdEMOzNSBvAKVp5nRzvi6HXBxtNnJ18yfLTF2KpImP/rdNOonvaCQ9U/ir0NClNS+VK6mho6q5xA5iRDv2y47NOTrgcMCaoZYrpQZwI1WktleEvPH2kDZ3rplmlEK8wE99IjF4yjq6v/CS8y5UgCmh0zyHHXziWTzzXJ0w/wAi+7JhSAklwEtBeg5uGfKnVLGENJtkqyWUKUlJOEF2fC9BpVjuA3mGlktp01KRLtFzpKFYlpKDiCkkhyGIIZL5jjEtvmaOx24kpY7zOX3sgtU1K+nlBaUFM5SifpEy1dHLtBpmU4ekOSaK4RKcFJHoaNVSXBHlXMOkQgzkKxoKsSahxTBVg+vKM2znGSzOToi5UqlTFJmhUxKimXLDfSNgFCVMHx51FNRD2LAZFvS5xKAMtfSghyQwwOEMhXWqrrjIfNlKGA3FgdmBiKenQ7Bj1SMR6QKBZWQUjPcRyifZiycpOzZU4TOlkgEqZyKIlrodaLz3jmy7PzDJHva6EyASmcmZ18ICRp1usa0LpIbziMo47xplXEBmrUKPriI7qRceQwPMsUoKndwgFgYlIZJ1gEZrbzsWVOi5pxDQ4UOPAkxLuZ1tJinUk/Is7iSMA4qI7hhYeZiFP4SvVJN10n4EXbKWDZZrjLARwImIHzi2HUosv5hfMr9h1kSZg06Y/wD5p8IJl2p/xI+hqpqAE4tWB723ZRA5yXA2dVCwajo5nlLVAX0Ut8fVGZ2DP0Sfwf8AUIh/Uzr6wklH1NKjsE6kn84kcFdGdpQcAnNj5M3xMIfch8pL92XgTDJroc0f9KT3mBC70LLWcaQ+p+cMeXlfMz+2Jwps5ADi1CWCQCcEyikF8wrUHnEo9DpabJqo15GZsQ00CiB3KIEZZfEd3vLMHEK1ZSRX7xL+MSYjopTSqUbE37zQ18IjjZlYg5q5+CExEGKqepJUAWcEFtRuO+HkRGTPU5rEQQ0CAmf/2Q=="/>
          <p:cNvSpPr>
            <a:spLocks noChangeAspect="1" noChangeArrowheads="1"/>
          </p:cNvSpPr>
          <p:nvPr/>
        </p:nvSpPr>
        <p:spPr bwMode="auto">
          <a:xfrm>
            <a:off x="1973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1450" y="160338"/>
            <a:ext cx="4146550" cy="60631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+mj-lt"/>
              </a:rPr>
              <a:t>If You Want to Build Cash Flow and Be Paid To Save in Gold, Silver &amp;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Bitcoin …</a:t>
            </a:r>
            <a:br>
              <a:rPr lang="en-US" sz="3200" b="1" dirty="0">
                <a:latin typeface="+mj-lt"/>
              </a:rPr>
            </a:br>
            <a:endParaRPr lang="en-US" sz="3200" b="1" dirty="0">
              <a:latin typeface="+mj-lt"/>
            </a:endParaRPr>
          </a:p>
          <a:p>
            <a:pPr eaLnBrk="1" hangingPunct="1">
              <a:defRPr/>
            </a:pPr>
            <a:r>
              <a:rPr lang="en-US" sz="3200" b="1" dirty="0">
                <a:latin typeface="+mj-lt"/>
              </a:rPr>
              <a:t>Your Next Step:</a:t>
            </a:r>
          </a:p>
          <a:p>
            <a:pPr eaLnBrk="1" hangingPunct="1"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sz="4400" b="1" i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TEAM UP …</a:t>
            </a:r>
          </a:p>
          <a:p>
            <a:pPr eaLnBrk="1" hangingPunct="1">
              <a:defRPr/>
            </a:pP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Join Us and Get Started </a:t>
            </a:r>
          </a:p>
        </p:txBody>
      </p:sp>
      <p:pic>
        <p:nvPicPr>
          <p:cNvPr id="9" name="Picture 2" descr="C:\Users\Bill\Desktop\bigstock-Multi-Cultural-Office-Staff-Si-59300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7" y="2653804"/>
            <a:ext cx="4997449" cy="3331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Bill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2338551"/>
            <a:ext cx="4214446" cy="4214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00" y="-557894"/>
            <a:ext cx="4280325" cy="26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46" y="1867773"/>
            <a:ext cx="8417103" cy="3617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082226" y="599608"/>
            <a:ext cx="5341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buntu" panose="020B0504030602030204" pitchFamily="34" charset="0"/>
              </a:rPr>
              <a:t>Swiss Gold Global 2.0</a:t>
            </a:r>
            <a:endParaRPr lang="en-GB" sz="4000" b="1" dirty="0">
              <a:solidFill>
                <a:srgbClr val="FFC00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4318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90488"/>
            <a:ext cx="12192000" cy="6948488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/>
          <a:lstStyle/>
          <a:p>
            <a:pPr marL="457200">
              <a:defRPr/>
            </a:pPr>
            <a:endParaRPr lang="en-US" dirty="0">
              <a:latin typeface="Trajan Pro" charset="0"/>
              <a:ea typeface="ＭＳ Ｐゴシック" charset="0"/>
              <a:cs typeface="Trajan Pro" charset="0"/>
              <a:sym typeface="Trajan Pro" charset="0"/>
            </a:endParaRPr>
          </a:p>
        </p:txBody>
      </p:sp>
      <p:pic>
        <p:nvPicPr>
          <p:cNvPr id="39940" name="Picture 4" descr="logoindocs300_b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4589" y="5943601"/>
            <a:ext cx="18510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8" descr="C:\Users\Bill\Desktop\Spreadsheets\New folder\Don Failla\Design 45 second\Cover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9769">
            <a:off x="641033" y="547262"/>
            <a:ext cx="2250068" cy="319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/>
          <p:cNvSpPr>
            <a:spLocks/>
          </p:cNvSpPr>
          <p:nvPr/>
        </p:nvSpPr>
        <p:spPr bwMode="auto">
          <a:xfrm>
            <a:off x="1443037" y="378909"/>
            <a:ext cx="9305925" cy="815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Marker Felt" charset="0"/>
                <a:sym typeface="Marker Felt" charset="0"/>
              </a:rPr>
              <a:t>Fast Track 5 -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rajan Pro" charset="0"/>
                <a:sym typeface="Marker Felt" charset="0"/>
              </a:rPr>
              <a:t>Earn $275.00 - $2500.00 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rajan Pro" charset="0"/>
                <a:sym typeface="Marker Felt" charset="0"/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Trajan Pro" charset="0"/>
              <a:sym typeface="Trajan Pro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59" y="4199450"/>
            <a:ext cx="1077619" cy="2105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27" y="1169270"/>
            <a:ext cx="1266557" cy="220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9" y="1437608"/>
            <a:ext cx="67874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3200" b="1" i="1" dirty="0">
                <a:solidFill>
                  <a:srgbClr val="0070C0"/>
                </a:solidFill>
              </a:rPr>
              <a:t>Annual Package Uni-  Level Payout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1 - $450.00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2 - $2700.00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3 - $6450.50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4 - $25,200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5 - $118,950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6 - $587,700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Level 7 - Financial Independence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5" y="3646735"/>
            <a:ext cx="2863828" cy="17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3143" y="5252374"/>
            <a:ext cx="10721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/>
              <a:t>Last year, the U.S. spent </a:t>
            </a:r>
            <a:r>
              <a:rPr lang="en-US" sz="3200" b="1" dirty="0">
                <a:hlinkClick r:id="rId3"/>
              </a:rPr>
              <a:t>$430 billion</a:t>
            </a:r>
            <a:r>
              <a:rPr lang="en-US" sz="3200" b="1" dirty="0"/>
              <a:t> on interest payments alone</a:t>
            </a:r>
            <a:endParaRPr lang="de-CH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62" y="906191"/>
            <a:ext cx="4824047" cy="363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57" y="1210096"/>
            <a:ext cx="6544278" cy="369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312632" y="1310582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3C3C3C"/>
                </a:solidFill>
                <a:latin typeface="Source Sans Pro"/>
              </a:rPr>
              <a:t>Congressional Budget Office (CBO)</a:t>
            </a:r>
            <a:r>
              <a:rPr lang="en-GB" dirty="0">
                <a:solidFill>
                  <a:srgbClr val="3C3C3C"/>
                </a:solidFill>
                <a:latin typeface="Source Sans Pro"/>
              </a:rPr>
              <a:t> 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305907" y="198305"/>
            <a:ext cx="1287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DEBT</a:t>
            </a:r>
            <a:endParaRPr lang="en-GB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4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563" y="987049"/>
            <a:ext cx="58339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CH" sz="4000" b="1" dirty="0"/>
              <a:t>RETIREMENT</a:t>
            </a:r>
          </a:p>
          <a:p>
            <a:pPr>
              <a:defRPr/>
            </a:pPr>
            <a:endParaRPr lang="de-CH" sz="3200" dirty="0"/>
          </a:p>
          <a:p>
            <a:pPr>
              <a:defRPr/>
            </a:pPr>
            <a:r>
              <a:rPr lang="de-CH" sz="3200" dirty="0"/>
              <a:t>Fifty years ago, the average retirement was 12 years. </a:t>
            </a:r>
          </a:p>
          <a:p>
            <a:pPr>
              <a:defRPr/>
            </a:pPr>
            <a:endParaRPr lang="de-CH" sz="3200" dirty="0"/>
          </a:p>
          <a:p>
            <a:pPr>
              <a:defRPr/>
            </a:pPr>
            <a:r>
              <a:rPr lang="de-CH" sz="3200" dirty="0"/>
              <a:t>Someone retiring today at age 65 is expected to live to 85 or longer. </a:t>
            </a:r>
          </a:p>
          <a:p>
            <a:pPr>
              <a:defRPr/>
            </a:pPr>
            <a:endParaRPr lang="de-CH" sz="2800" dirty="0"/>
          </a:p>
          <a:p>
            <a:pPr>
              <a:defRPr/>
            </a:pPr>
            <a:endParaRPr lang="de-CH" sz="20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919" y="817151"/>
            <a:ext cx="3771900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00" y="404818"/>
            <a:ext cx="7653452" cy="6236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256478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912" y="679973"/>
            <a:ext cx="6096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CH" sz="4000" b="1" i="1" dirty="0"/>
              <a:t>SAVINGS?</a:t>
            </a:r>
          </a:p>
          <a:p>
            <a:pPr>
              <a:defRPr/>
            </a:pPr>
            <a:endParaRPr lang="de-CH" sz="3200" i="1" dirty="0"/>
          </a:p>
          <a:p>
            <a:pPr>
              <a:defRPr/>
            </a:pPr>
            <a:r>
              <a:rPr lang="de-CH" sz="3200" i="1" dirty="0"/>
              <a:t>It is not realistic to finance a 30-year retirement with 30 years of work. </a:t>
            </a:r>
            <a:br>
              <a:rPr lang="de-CH" sz="3200" i="1" dirty="0"/>
            </a:br>
            <a:br>
              <a:rPr lang="de-CH" sz="3200" i="1" dirty="0"/>
            </a:br>
            <a:r>
              <a:rPr lang="de-CH" sz="3200" i="1" dirty="0"/>
              <a:t>You can’t expect to put 10% of your income aside and then finance a retirement that’s just as long. </a:t>
            </a:r>
            <a:br>
              <a:rPr lang="de-CH" sz="3200" i="1" dirty="0"/>
            </a:br>
            <a:endParaRPr lang="de-CH" sz="3200" i="1" dirty="0"/>
          </a:p>
          <a:p>
            <a:pPr>
              <a:defRPr/>
            </a:pPr>
            <a:r>
              <a:rPr lang="de-CH" sz="2000" b="1" i="1" dirty="0"/>
              <a:t>—JOHN SHOVEN, Stanford University professor of economics</a:t>
            </a:r>
          </a:p>
        </p:txBody>
      </p:sp>
      <p:pic>
        <p:nvPicPr>
          <p:cNvPr id="1026" name="Picture 2" descr="Image result for savings 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55" y="2062614"/>
            <a:ext cx="4426935" cy="33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6" y="0"/>
            <a:ext cx="880874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1347</Words>
  <Application>Microsoft Office PowerPoint</Application>
  <PresentationFormat>Widescreen</PresentationFormat>
  <Paragraphs>287</Paragraphs>
  <Slides>56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MS Gothic</vt:lpstr>
      <vt:lpstr>MS PGothic</vt:lpstr>
      <vt:lpstr>MS PGothic</vt:lpstr>
      <vt:lpstr>Arial</vt:lpstr>
      <vt:lpstr>Calibri</vt:lpstr>
      <vt:lpstr>Calibri Light</vt:lpstr>
      <vt:lpstr>Marker Felt</vt:lpstr>
      <vt:lpstr>Optima</vt:lpstr>
      <vt:lpstr>Source Sans Pro</vt:lpstr>
      <vt:lpstr>Symbol</vt:lpstr>
      <vt:lpstr>Times New Roman</vt:lpstr>
      <vt:lpstr>Trajan Pro</vt:lpstr>
      <vt:lpstr>Ubuntu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Rowell</dc:creator>
  <cp:lastModifiedBy>William Rowell</cp:lastModifiedBy>
  <cp:revision>216</cp:revision>
  <dcterms:created xsi:type="dcterms:W3CDTF">2016-10-16T16:05:04Z</dcterms:created>
  <dcterms:modified xsi:type="dcterms:W3CDTF">2017-06-19T15:37:38Z</dcterms:modified>
</cp:coreProperties>
</file>